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b="def" i="def"/>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p:nvPr>
            <p:ph type="sldImg"/>
          </p:nvPr>
        </p:nvSpPr>
        <p:spPr>
          <a:xfrm>
            <a:off x="1143000" y="685800"/>
            <a:ext cx="4572000" cy="3429000"/>
          </a:xfrm>
          <a:prstGeom prst="rect">
            <a:avLst/>
          </a:prstGeom>
        </p:spPr>
        <p:txBody>
          <a:bodyPr/>
          <a:lstStyle/>
          <a:p>
            <a:pPr/>
          </a:p>
        </p:txBody>
      </p:sp>
      <p:sp>
        <p:nvSpPr>
          <p:cNvPr id="107" name="Shape 10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IG_NUMBER">
    <p:spTree>
      <p:nvGrpSpPr>
        <p:cNvPr id="1" name=""/>
        <p:cNvGrpSpPr/>
        <p:nvPr/>
      </p:nvGrpSpPr>
      <p:grpSpPr>
        <a:xfrm>
          <a:off x="0" y="0"/>
          <a:ext cx="0" cy="0"/>
          <a:chOff x="0" y="0"/>
          <a:chExt cx="0" cy="0"/>
        </a:xfrm>
      </p:grpSpPr>
      <p:sp>
        <p:nvSpPr>
          <p:cNvPr id="91" name="Title Text"/>
          <p:cNvSpPr txBox="1"/>
          <p:nvPr>
            <p:ph type="title"/>
          </p:nvPr>
        </p:nvSpPr>
        <p:spPr>
          <a:xfrm>
            <a:off x="311699" y="1106125"/>
            <a:ext cx="8520602" cy="1963500"/>
          </a:xfrm>
          <a:prstGeom prst="rect">
            <a:avLst/>
          </a:prstGeom>
        </p:spPr>
        <p:txBody>
          <a:bodyPr anchor="b"/>
          <a:lstStyle>
            <a:lvl1pPr algn="ctr">
              <a:defRPr sz="12000"/>
            </a:lvl1pPr>
          </a:lstStyle>
          <a:p>
            <a:pPr/>
            <a:r>
              <a:t>Title Text</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Shape 23"/>
          <p:cNvSpPr txBox="1"/>
          <p:nvPr>
            <p:ph type="body" sz="half" idx="13"/>
          </p:nvPr>
        </p:nvSpPr>
        <p:spPr>
          <a:xfrm>
            <a:off x="4832399" y="1152475"/>
            <a:ext cx="3999902" cy="3416400"/>
          </a:xfrm>
          <a:prstGeom prst="rect">
            <a:avLst/>
          </a:prstGeom>
        </p:spPr>
        <p:txBody>
          <a:bodyPr/>
          <a:lstStyle/>
          <a:p>
            <a:pPr indent="-317500">
              <a:buSzPts val="1400"/>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SECTION_TITLE_AND_DESCRIPTION">
    <p:spTree>
      <p:nvGrpSpPr>
        <p:cNvPr id="1" name=""/>
        <p:cNvGrpSpPr/>
        <p:nvPr/>
      </p:nvGrpSpPr>
      <p:grpSpPr>
        <a:xfrm>
          <a:off x="0" y="0"/>
          <a:ext cx="0" cy="0"/>
          <a:chOff x="0" y="0"/>
          <a:chExt cx="0" cy="0"/>
        </a:xfrm>
      </p:grpSpPr>
      <p:sp>
        <p:nvSpPr>
          <p:cNvPr id="72" name="Shape 36"/>
          <p:cNvSpPr/>
          <p:nvPr/>
        </p:nvSpPr>
        <p:spPr>
          <a:xfrm>
            <a:off x="4572000" y="-125"/>
            <a:ext cx="4572000" cy="5143501"/>
          </a:xfrm>
          <a:prstGeom prst="rect">
            <a:avLst/>
          </a:prstGeom>
          <a:solidFill>
            <a:srgbClr val="EEEEEE"/>
          </a:solidFill>
          <a:ln w="12700">
            <a:miter lim="400000"/>
          </a:ln>
        </p:spPr>
        <p:txBody>
          <a:bodyPr lIns="45719" rIns="45719"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Shape 39"/>
          <p:cNvSpPr txBox="1"/>
          <p:nvPr>
            <p:ph type="body" sz="half" idx="13"/>
          </p:nvPr>
        </p:nvSpPr>
        <p:spPr>
          <a:xfrm>
            <a:off x="4939500" y="724074"/>
            <a:ext cx="3837000" cy="3695102"/>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hyperlink" Target="mailto:justin.walsh@coschedule.com"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109" name="CodeConnect-Wordmark-Green.png" descr="CodeConnect-Wordmark-Green.png"/>
          <p:cNvPicPr>
            <a:picLocks noChangeAspect="1"/>
          </p:cNvPicPr>
          <p:nvPr/>
        </p:nvPicPr>
        <p:blipFill>
          <a:blip r:embed="rId2">
            <a:extLst/>
          </a:blip>
          <a:stretch>
            <a:fillRect/>
          </a:stretch>
        </p:blipFill>
        <p:spPr>
          <a:xfrm>
            <a:off x="0" y="1636732"/>
            <a:ext cx="9144000" cy="187003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5"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36"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Pragmatic Engineers value…</a:t>
            </a:r>
          </a:p>
        </p:txBody>
      </p:sp>
      <p:sp>
        <p:nvSpPr>
          <p:cNvPr id="137" name="Shape 63"/>
          <p:cNvSpPr txBox="1"/>
          <p:nvPr>
            <p:ph type="body" idx="1"/>
          </p:nvPr>
        </p:nvSpPr>
        <p:spPr>
          <a:xfrm>
            <a:off x="954675" y="1152475"/>
            <a:ext cx="7877400" cy="3416400"/>
          </a:xfrm>
          <a:prstGeom prst="rect">
            <a:avLst/>
          </a:prstGeom>
        </p:spPr>
        <p:txBody>
          <a:bodyPr/>
          <a:lstStyle/>
          <a:p>
            <a:pPr marL="0" indent="0">
              <a:lnSpc>
                <a:spcPct val="150000"/>
              </a:lnSpc>
              <a:buClrTx/>
              <a:buSzTx/>
              <a:buFontTx/>
              <a:buNone/>
              <a:defRPr b="1">
                <a:solidFill>
                  <a:srgbClr val="4CBC95"/>
                </a:solidFill>
                <a:latin typeface="+mj-lt"/>
                <a:ea typeface="+mj-ea"/>
                <a:cs typeface="+mj-cs"/>
                <a:sym typeface="Helvetica"/>
              </a:defRPr>
            </a:pPr>
            <a:br/>
            <a:r>
              <a:t>flexibility </a:t>
            </a:r>
            <a:r>
              <a:rPr b="0"/>
              <a:t>and</a:t>
            </a:r>
            <a:r>
              <a:t> adaptability </a:t>
            </a:r>
            <a:br/>
          </a:p>
          <a:p>
            <a:pPr marL="0" indent="0">
              <a:lnSpc>
                <a:spcPct val="150000"/>
              </a:lnSpc>
              <a:buClrTx/>
              <a:buSzTx/>
              <a:buFontTx/>
              <a:buNone/>
              <a:defRPr>
                <a:solidFill>
                  <a:srgbClr val="4CBC95"/>
                </a:solidFill>
                <a:latin typeface="+mj-lt"/>
                <a:ea typeface="+mj-ea"/>
                <a:cs typeface="+mj-cs"/>
                <a:sym typeface="Helvetica"/>
              </a:defRPr>
            </a:pPr>
            <a:r>
              <a:t>over</a:t>
            </a:r>
            <a:br/>
          </a:p>
          <a:p>
            <a:pPr marL="0" indent="0">
              <a:lnSpc>
                <a:spcPct val="150000"/>
              </a:lnSpc>
              <a:buClrTx/>
              <a:buSzTx/>
              <a:buFontTx/>
              <a:buNone/>
              <a:defRPr b="1">
                <a:solidFill>
                  <a:srgbClr val="4CBC95"/>
                </a:solidFill>
                <a:latin typeface="+mj-lt"/>
                <a:ea typeface="+mj-ea"/>
                <a:cs typeface="+mj-cs"/>
                <a:sym typeface="Helvetica"/>
              </a:defRPr>
            </a:pPr>
            <a:r>
              <a:t>strictness </a:t>
            </a:r>
            <a:r>
              <a:rPr b="0"/>
              <a:t>and</a:t>
            </a:r>
            <a:r>
              <a:t> ridged rules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7"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40"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Pragmatic Engineering at CoSchedule…</a:t>
            </a:r>
          </a:p>
        </p:txBody>
      </p:sp>
      <p:sp>
        <p:nvSpPr>
          <p:cNvPr id="141" name="Shape 63"/>
          <p:cNvSpPr txBox="1"/>
          <p:nvPr>
            <p:ph type="body" idx="1"/>
          </p:nvPr>
        </p:nvSpPr>
        <p:spPr>
          <a:xfrm>
            <a:off x="954675" y="1152475"/>
            <a:ext cx="7877400" cy="3416400"/>
          </a:xfrm>
          <a:prstGeom prst="rect">
            <a:avLst/>
          </a:prstGeom>
        </p:spPr>
        <p:txBody>
          <a:bodyPr/>
          <a:lstStyle/>
          <a:p>
            <a:pPr>
              <a:lnSpc>
                <a:spcPct val="150000"/>
              </a:lnSpc>
              <a:buClr>
                <a:srgbClr val="4CBC95"/>
              </a:buClr>
              <a:buFont typeface="Helvetica"/>
              <a:defRPr>
                <a:solidFill>
                  <a:srgbClr val="4CBC95"/>
                </a:solidFill>
                <a:latin typeface="+mj-lt"/>
                <a:ea typeface="+mj-ea"/>
                <a:cs typeface="+mj-cs"/>
                <a:sym typeface="Helvetica"/>
              </a:defRPr>
            </a:pPr>
            <a:r>
              <a:t>Hiring Process</a:t>
            </a:r>
          </a:p>
          <a:p>
            <a:pPr>
              <a:lnSpc>
                <a:spcPct val="150000"/>
              </a:lnSpc>
              <a:buClr>
                <a:srgbClr val="4CBC95"/>
              </a:buClr>
              <a:buFont typeface="Helvetica"/>
              <a:defRPr>
                <a:solidFill>
                  <a:srgbClr val="4CBC95"/>
                </a:solidFill>
                <a:latin typeface="+mj-lt"/>
                <a:ea typeface="+mj-ea"/>
                <a:cs typeface="+mj-cs"/>
                <a:sym typeface="Helvetica"/>
              </a:defRPr>
            </a:pPr>
            <a:r>
              <a:t>Onboarding</a:t>
            </a:r>
          </a:p>
          <a:p>
            <a:pPr>
              <a:lnSpc>
                <a:spcPct val="150000"/>
              </a:lnSpc>
              <a:buClr>
                <a:srgbClr val="4CBC95"/>
              </a:buClr>
              <a:buFont typeface="Helvetica"/>
              <a:defRPr>
                <a:solidFill>
                  <a:srgbClr val="4CBC95"/>
                </a:solidFill>
                <a:latin typeface="+mj-lt"/>
                <a:ea typeface="+mj-ea"/>
                <a:cs typeface="+mj-cs"/>
                <a:sym typeface="Helvetica"/>
              </a:defRPr>
            </a:pPr>
            <a:r>
              <a:t>Engineering Core Values</a:t>
            </a:r>
          </a:p>
          <a:p>
            <a:pPr>
              <a:lnSpc>
                <a:spcPct val="150000"/>
              </a:lnSpc>
              <a:buClr>
                <a:srgbClr val="4CBC95"/>
              </a:buClr>
              <a:buFont typeface="Helvetica"/>
              <a:defRPr>
                <a:solidFill>
                  <a:srgbClr val="4CBC95"/>
                </a:solidFill>
                <a:latin typeface="+mj-lt"/>
                <a:ea typeface="+mj-ea"/>
                <a:cs typeface="+mj-cs"/>
                <a:sym typeface="Helvetica"/>
              </a:defRPr>
            </a:pPr>
            <a:r>
              <a:t>Best Practices</a:t>
            </a:r>
          </a:p>
          <a:p>
            <a:pPr>
              <a:lnSpc>
                <a:spcPct val="150000"/>
              </a:lnSpc>
              <a:buClr>
                <a:srgbClr val="4CBC95"/>
              </a:buClr>
              <a:buFont typeface="Helvetica"/>
              <a:defRPr>
                <a:solidFill>
                  <a:srgbClr val="4CBC95"/>
                </a:solidFill>
                <a:latin typeface="+mj-lt"/>
                <a:ea typeface="+mj-ea"/>
                <a:cs typeface="+mj-cs"/>
                <a:sym typeface="Helvetica"/>
              </a:defRPr>
            </a:pPr>
            <a:r>
              <a:t>Pair Programming</a:t>
            </a:r>
          </a:p>
          <a:p>
            <a:pPr>
              <a:lnSpc>
                <a:spcPct val="150000"/>
              </a:lnSpc>
              <a:buClr>
                <a:srgbClr val="4CBC95"/>
              </a:buClr>
              <a:buFont typeface="Helvetica"/>
              <a:defRPr>
                <a:solidFill>
                  <a:srgbClr val="4CBC95"/>
                </a:solidFill>
                <a:latin typeface="+mj-lt"/>
                <a:ea typeface="+mj-ea"/>
                <a:cs typeface="+mj-cs"/>
                <a:sym typeface="Helvetica"/>
              </a:defRPr>
            </a:pPr>
            <a:r>
              <a:t>Code Reviews</a:t>
            </a:r>
          </a:p>
          <a:p>
            <a:pPr>
              <a:lnSpc>
                <a:spcPct val="150000"/>
              </a:lnSpc>
              <a:buClr>
                <a:srgbClr val="4CBC95"/>
              </a:buClr>
              <a:buFont typeface="Helvetica"/>
              <a:defRPr>
                <a:solidFill>
                  <a:srgbClr val="4CBC95"/>
                </a:solidFill>
                <a:latin typeface="+mj-lt"/>
                <a:ea typeface="+mj-ea"/>
                <a:cs typeface="+mj-cs"/>
                <a:sym typeface="Helvetica"/>
              </a:defRPr>
            </a:pPr>
            <a:r>
              <a:t>Small Teams</a:t>
            </a:r>
          </a:p>
          <a:p>
            <a:pPr>
              <a:lnSpc>
                <a:spcPct val="150000"/>
              </a:lnSpc>
              <a:buClr>
                <a:srgbClr val="4CBC95"/>
              </a:buClr>
              <a:buFont typeface="Helvetica"/>
              <a:defRPr>
                <a:solidFill>
                  <a:srgbClr val="4CBC95"/>
                </a:solidFill>
                <a:latin typeface="+mj-lt"/>
                <a:ea typeface="+mj-ea"/>
                <a:cs typeface="+mj-cs"/>
                <a:sym typeface="Helvetica"/>
              </a:defRPr>
            </a:pPr>
            <a:r>
              <a:t>Leadership Development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4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4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4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4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1"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3"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44"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CoSchedule Core Value #0</a:t>
            </a:r>
          </a:p>
        </p:txBody>
      </p:sp>
      <p:sp>
        <p:nvSpPr>
          <p:cNvPr id="145" name="Shape 63"/>
          <p:cNvSpPr txBox="1"/>
          <p:nvPr>
            <p:ph type="body" idx="1"/>
          </p:nvPr>
        </p:nvSpPr>
        <p:spPr>
          <a:xfrm>
            <a:off x="954675" y="1152475"/>
            <a:ext cx="7877400" cy="3416400"/>
          </a:xfrm>
          <a:prstGeom prst="rect">
            <a:avLst/>
          </a:prstGeom>
        </p:spPr>
        <p:txBody>
          <a:bodyPr/>
          <a:lstStyle/>
          <a:p>
            <a:pPr marL="0" indent="0">
              <a:lnSpc>
                <a:spcPct val="150000"/>
              </a:lnSpc>
              <a:buClrTx/>
              <a:buSzTx/>
              <a:buFontTx/>
              <a:buNone/>
              <a:defRPr b="1" sz="2500">
                <a:solidFill>
                  <a:srgbClr val="4CBC95"/>
                </a:solidFill>
                <a:latin typeface="+mj-lt"/>
                <a:ea typeface="+mj-ea"/>
                <a:cs typeface="+mj-cs"/>
                <a:sym typeface="Helvetica"/>
              </a:defRPr>
            </a:pPr>
            <a:br/>
            <a:br/>
            <a:r>
              <a:t>Don’t optimize to soon</a:t>
            </a:r>
          </a:p>
          <a:p>
            <a:pPr marL="0" indent="0">
              <a:lnSpc>
                <a:spcPct val="150000"/>
              </a:lnSpc>
              <a:buClrTx/>
              <a:buSzTx/>
              <a:buFontTx/>
              <a:buNone/>
              <a:defRPr>
                <a:solidFill>
                  <a:srgbClr val="4CBC95"/>
                </a:solidFill>
                <a:latin typeface="+mj-lt"/>
                <a:ea typeface="+mj-ea"/>
                <a:cs typeface="+mj-cs"/>
                <a:sym typeface="Helvetica"/>
              </a:defRPr>
            </a:pPr>
            <a:r>
              <a:t>Make it Work</a:t>
            </a:r>
          </a:p>
          <a:p>
            <a:pPr marL="0" indent="0">
              <a:lnSpc>
                <a:spcPct val="150000"/>
              </a:lnSpc>
              <a:buClrTx/>
              <a:buSzTx/>
              <a:buFontTx/>
              <a:buNone/>
              <a:defRPr>
                <a:solidFill>
                  <a:srgbClr val="4CBC95"/>
                </a:solidFill>
                <a:latin typeface="+mj-lt"/>
                <a:ea typeface="+mj-ea"/>
                <a:cs typeface="+mj-cs"/>
                <a:sym typeface="Helvetica"/>
              </a:defRPr>
            </a:pPr>
            <a:r>
              <a:t>Make it Right</a:t>
            </a:r>
          </a:p>
          <a:p>
            <a:pPr marL="0" indent="0">
              <a:lnSpc>
                <a:spcPct val="150000"/>
              </a:lnSpc>
              <a:buClrTx/>
              <a:buSzTx/>
              <a:buFontTx/>
              <a:buNone/>
              <a:defRPr>
                <a:solidFill>
                  <a:srgbClr val="4CBC95"/>
                </a:solidFill>
                <a:latin typeface="+mj-lt"/>
                <a:ea typeface="+mj-ea"/>
                <a:cs typeface="+mj-cs"/>
                <a:sym typeface="Helvetica"/>
              </a:defRPr>
            </a:pPr>
            <a:r>
              <a:t>Make it Fast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7"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48"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CoSchedule Core Value #1</a:t>
            </a:r>
          </a:p>
        </p:txBody>
      </p:sp>
      <p:sp>
        <p:nvSpPr>
          <p:cNvPr id="149" name="Shape 63"/>
          <p:cNvSpPr txBox="1"/>
          <p:nvPr>
            <p:ph type="body" idx="1"/>
          </p:nvPr>
        </p:nvSpPr>
        <p:spPr>
          <a:xfrm>
            <a:off x="954675" y="1152475"/>
            <a:ext cx="7877400" cy="3416400"/>
          </a:xfrm>
          <a:prstGeom prst="rect">
            <a:avLst/>
          </a:prstGeom>
        </p:spPr>
        <p:txBody>
          <a:bodyPr/>
          <a:lstStyle/>
          <a:p>
            <a:pPr marL="0" indent="0" defTabSz="886968">
              <a:lnSpc>
                <a:spcPct val="150000"/>
              </a:lnSpc>
              <a:buClrTx/>
              <a:buSzTx/>
              <a:buFontTx/>
              <a:buNone/>
              <a:defRPr b="1" sz="2425">
                <a:solidFill>
                  <a:srgbClr val="4CBC95"/>
                </a:solidFill>
                <a:latin typeface="+mj-lt"/>
                <a:ea typeface="+mj-ea"/>
                <a:cs typeface="+mj-cs"/>
                <a:sym typeface="Helvetica"/>
              </a:defRPr>
            </a:pPr>
            <a:br/>
            <a:br/>
            <a:r>
              <a:t>DRY</a:t>
            </a:r>
          </a:p>
          <a:p>
            <a:pPr marL="0" indent="0" defTabSz="886968">
              <a:lnSpc>
                <a:spcPct val="150000"/>
              </a:lnSpc>
              <a:buClrTx/>
              <a:buSzTx/>
              <a:buFontTx/>
              <a:buNone/>
              <a:defRPr sz="1746">
                <a:solidFill>
                  <a:srgbClr val="4CBC95"/>
                </a:solidFill>
                <a:latin typeface="+mj-lt"/>
                <a:ea typeface="+mj-ea"/>
                <a:cs typeface="+mj-cs"/>
                <a:sym typeface="Helvetica"/>
              </a:defRPr>
            </a:pPr>
            <a:r>
              <a:t>Don’t Repeat Yourself</a:t>
            </a:r>
            <a:br/>
            <a:br/>
          </a:p>
          <a:p>
            <a:pPr marL="0" indent="0" defTabSz="886968">
              <a:lnSpc>
                <a:spcPct val="150000"/>
              </a:lnSpc>
              <a:buClrTx/>
              <a:buSzTx/>
              <a:buFontTx/>
              <a:buNone/>
              <a:defRPr sz="1746">
                <a:solidFill>
                  <a:srgbClr val="4CBC95"/>
                </a:solidFill>
                <a:latin typeface="+mj-lt"/>
                <a:ea typeface="+mj-ea"/>
                <a:cs typeface="+mj-cs"/>
                <a:sym typeface="Helvetica"/>
              </a:defRPr>
            </a:pPr>
            <a:r>
              <a:t>Tip: Find opportunities to refactor duplication when ‘making it right’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9"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1"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52"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CoSchedule Core Value #2</a:t>
            </a:r>
          </a:p>
        </p:txBody>
      </p:sp>
      <p:sp>
        <p:nvSpPr>
          <p:cNvPr id="153" name="Shape 63"/>
          <p:cNvSpPr txBox="1"/>
          <p:nvPr>
            <p:ph type="body" idx="1"/>
          </p:nvPr>
        </p:nvSpPr>
        <p:spPr>
          <a:xfrm>
            <a:off x="954675" y="1152475"/>
            <a:ext cx="7877400" cy="3416400"/>
          </a:xfrm>
          <a:prstGeom prst="rect">
            <a:avLst/>
          </a:prstGeom>
        </p:spPr>
        <p:txBody>
          <a:bodyPr/>
          <a:lstStyle/>
          <a:p>
            <a:pPr marL="0" indent="0" defTabSz="822959">
              <a:lnSpc>
                <a:spcPct val="150000"/>
              </a:lnSpc>
              <a:buClrTx/>
              <a:buSzTx/>
              <a:buFontTx/>
              <a:buNone/>
              <a:defRPr b="1" sz="2250">
                <a:solidFill>
                  <a:srgbClr val="4CBC95"/>
                </a:solidFill>
                <a:latin typeface="+mj-lt"/>
                <a:ea typeface="+mj-ea"/>
                <a:cs typeface="+mj-cs"/>
                <a:sym typeface="Helvetica"/>
              </a:defRPr>
            </a:pPr>
            <a:br/>
            <a:br/>
            <a:r>
              <a:t>Boy Scout Rule</a:t>
            </a:r>
          </a:p>
          <a:p>
            <a:pPr marL="0" indent="0" defTabSz="822959">
              <a:lnSpc>
                <a:spcPct val="150000"/>
              </a:lnSpc>
              <a:buClrTx/>
              <a:buSzTx/>
              <a:buFontTx/>
              <a:buNone/>
              <a:defRPr sz="1619">
                <a:solidFill>
                  <a:srgbClr val="4CBC95"/>
                </a:solidFill>
                <a:latin typeface="+mj-lt"/>
                <a:ea typeface="+mj-ea"/>
                <a:cs typeface="+mj-cs"/>
                <a:sym typeface="Helvetica"/>
              </a:defRPr>
            </a:pPr>
            <a:r>
              <a:t>Leave the code better then when you found it</a:t>
            </a:r>
          </a:p>
          <a:p>
            <a:pPr marL="0" indent="0" defTabSz="822959">
              <a:lnSpc>
                <a:spcPct val="150000"/>
              </a:lnSpc>
              <a:buClrTx/>
              <a:buSzTx/>
              <a:buFontTx/>
              <a:buNone/>
              <a:defRPr sz="1619">
                <a:solidFill>
                  <a:srgbClr val="4CBC95"/>
                </a:solidFill>
                <a:latin typeface="+mj-lt"/>
                <a:ea typeface="+mj-ea"/>
                <a:cs typeface="+mj-cs"/>
                <a:sym typeface="Helvetica"/>
              </a:defRPr>
            </a:pPr>
            <a:br/>
            <a:br/>
            <a:r>
              <a:t>Tip: When working in an old file, spend the extra time to update it to the latest best practices and code standards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3">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3"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56"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CoSchedule Core Value #3</a:t>
            </a:r>
          </a:p>
        </p:txBody>
      </p:sp>
      <p:sp>
        <p:nvSpPr>
          <p:cNvPr id="157" name="Shape 63"/>
          <p:cNvSpPr txBox="1"/>
          <p:nvPr>
            <p:ph type="body" idx="1"/>
          </p:nvPr>
        </p:nvSpPr>
        <p:spPr>
          <a:xfrm>
            <a:off x="954675" y="1152475"/>
            <a:ext cx="7877400" cy="3416400"/>
          </a:xfrm>
          <a:prstGeom prst="rect">
            <a:avLst/>
          </a:prstGeom>
        </p:spPr>
        <p:txBody>
          <a:bodyPr/>
          <a:lstStyle/>
          <a:p>
            <a:pPr marL="0" indent="0" defTabSz="886968">
              <a:lnSpc>
                <a:spcPct val="150000"/>
              </a:lnSpc>
              <a:buClrTx/>
              <a:buSzTx/>
              <a:buFontTx/>
              <a:buNone/>
              <a:defRPr b="1" sz="2425">
                <a:solidFill>
                  <a:srgbClr val="4CBC95"/>
                </a:solidFill>
                <a:latin typeface="+mj-lt"/>
                <a:ea typeface="+mj-ea"/>
                <a:cs typeface="+mj-cs"/>
                <a:sym typeface="Helvetica"/>
              </a:defRPr>
            </a:pPr>
            <a:br/>
            <a:br/>
            <a:r>
              <a:t>Break Your Code</a:t>
            </a:r>
          </a:p>
          <a:p>
            <a:pPr marL="0" indent="0" defTabSz="886968">
              <a:lnSpc>
                <a:spcPct val="150000"/>
              </a:lnSpc>
              <a:buClrTx/>
              <a:buSzTx/>
              <a:buFontTx/>
              <a:buNone/>
              <a:defRPr sz="1746">
                <a:solidFill>
                  <a:srgbClr val="4CBC95"/>
                </a:solidFill>
                <a:latin typeface="+mj-lt"/>
                <a:ea typeface="+mj-ea"/>
                <a:cs typeface="+mj-cs"/>
                <a:sym typeface="Helvetica"/>
              </a:defRPr>
            </a:pPr>
            <a:r>
              <a:t>Don’t be the ‘It works on my machine’ person</a:t>
            </a:r>
          </a:p>
          <a:p>
            <a:pPr marL="0" indent="0" defTabSz="886968">
              <a:lnSpc>
                <a:spcPct val="150000"/>
              </a:lnSpc>
              <a:buClrTx/>
              <a:buSzTx/>
              <a:buFontTx/>
              <a:buNone/>
              <a:defRPr sz="1746">
                <a:solidFill>
                  <a:srgbClr val="4CBC95"/>
                </a:solidFill>
                <a:latin typeface="+mj-lt"/>
                <a:ea typeface="+mj-ea"/>
                <a:cs typeface="+mj-cs"/>
                <a:sym typeface="Helvetica"/>
              </a:defRPr>
            </a:pPr>
            <a:br/>
            <a:br/>
            <a:r>
              <a:t>Tip: Don’t rush pushing your code, spend an extra few minutes testing it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7">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7"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9"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60"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CoSchedule Core Value #4</a:t>
            </a:r>
          </a:p>
        </p:txBody>
      </p:sp>
      <p:sp>
        <p:nvSpPr>
          <p:cNvPr id="161" name="Shape 63"/>
          <p:cNvSpPr txBox="1"/>
          <p:nvPr>
            <p:ph type="body" idx="1"/>
          </p:nvPr>
        </p:nvSpPr>
        <p:spPr>
          <a:xfrm>
            <a:off x="954675" y="1152475"/>
            <a:ext cx="7877400" cy="3416400"/>
          </a:xfrm>
          <a:prstGeom prst="rect">
            <a:avLst/>
          </a:prstGeom>
        </p:spPr>
        <p:txBody>
          <a:bodyPr/>
          <a:lstStyle/>
          <a:p>
            <a:pPr marL="0" indent="0" defTabSz="886968">
              <a:lnSpc>
                <a:spcPct val="150000"/>
              </a:lnSpc>
              <a:buClrTx/>
              <a:buSzTx/>
              <a:buFontTx/>
              <a:buNone/>
              <a:defRPr b="1" sz="2425">
                <a:solidFill>
                  <a:srgbClr val="4CBC95"/>
                </a:solidFill>
                <a:latin typeface="+mj-lt"/>
                <a:ea typeface="+mj-ea"/>
                <a:cs typeface="+mj-cs"/>
                <a:sym typeface="Helvetica"/>
              </a:defRPr>
            </a:pPr>
            <a:br/>
            <a:br/>
            <a:r>
              <a:t>Fail Fast</a:t>
            </a:r>
          </a:p>
          <a:p>
            <a:pPr marL="0" indent="0" defTabSz="886968">
              <a:lnSpc>
                <a:spcPct val="150000"/>
              </a:lnSpc>
              <a:buClrTx/>
              <a:buSzTx/>
              <a:buFontTx/>
              <a:buNone/>
              <a:defRPr sz="1746">
                <a:solidFill>
                  <a:srgbClr val="4CBC95"/>
                </a:solidFill>
                <a:latin typeface="+mj-lt"/>
                <a:ea typeface="+mj-ea"/>
                <a:cs typeface="+mj-cs"/>
                <a:sym typeface="Helvetica"/>
              </a:defRPr>
            </a:pPr>
            <a:r>
              <a:t>Always try to prove or disprove your assumptions as fast as possible</a:t>
            </a:r>
          </a:p>
          <a:p>
            <a:pPr marL="0" indent="0" defTabSz="886968">
              <a:lnSpc>
                <a:spcPct val="150000"/>
              </a:lnSpc>
              <a:buClrTx/>
              <a:buSzTx/>
              <a:buFontTx/>
              <a:buNone/>
              <a:defRPr sz="1746">
                <a:solidFill>
                  <a:srgbClr val="4CBC95"/>
                </a:solidFill>
                <a:latin typeface="+mj-lt"/>
                <a:ea typeface="+mj-ea"/>
                <a:cs typeface="+mj-cs"/>
                <a:sym typeface="Helvetica"/>
              </a:defRPr>
            </a:pPr>
            <a:br/>
            <a:br/>
            <a:r>
              <a:t>Tip: Build a prototype of the hardest thing first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61">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61"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3"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64"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CoSchedule Core Value #5</a:t>
            </a:r>
          </a:p>
        </p:txBody>
      </p:sp>
      <p:sp>
        <p:nvSpPr>
          <p:cNvPr id="165" name="Shape 63"/>
          <p:cNvSpPr txBox="1"/>
          <p:nvPr>
            <p:ph type="body" idx="1"/>
          </p:nvPr>
        </p:nvSpPr>
        <p:spPr>
          <a:xfrm>
            <a:off x="954675" y="1152475"/>
            <a:ext cx="7877400" cy="3416400"/>
          </a:xfrm>
          <a:prstGeom prst="rect">
            <a:avLst/>
          </a:prstGeom>
        </p:spPr>
        <p:txBody>
          <a:bodyPr/>
          <a:lstStyle/>
          <a:p>
            <a:pPr marL="0" indent="0">
              <a:lnSpc>
                <a:spcPct val="150000"/>
              </a:lnSpc>
              <a:buClrTx/>
              <a:buSzTx/>
              <a:buFontTx/>
              <a:buNone/>
              <a:defRPr b="1" sz="2500">
                <a:solidFill>
                  <a:srgbClr val="4CBC95"/>
                </a:solidFill>
                <a:latin typeface="+mj-lt"/>
                <a:ea typeface="+mj-ea"/>
                <a:cs typeface="+mj-cs"/>
                <a:sym typeface="Helvetica"/>
              </a:defRPr>
            </a:pPr>
            <a:br/>
            <a:br/>
            <a:r>
              <a:t>Engineer For Volatility</a:t>
            </a:r>
          </a:p>
          <a:p>
            <a:pPr marL="0" indent="0">
              <a:lnSpc>
                <a:spcPct val="150000"/>
              </a:lnSpc>
              <a:buClrTx/>
              <a:buSzTx/>
              <a:buFontTx/>
              <a:buNone/>
              <a:defRPr>
                <a:solidFill>
                  <a:srgbClr val="4CBC95"/>
                </a:solidFill>
                <a:latin typeface="+mj-lt"/>
                <a:ea typeface="+mj-ea"/>
                <a:cs typeface="+mj-cs"/>
                <a:sym typeface="Helvetica"/>
              </a:defRPr>
            </a:pPr>
            <a:r>
              <a:t>Assume everything will change within a year. Change is the only constant.</a:t>
            </a:r>
          </a:p>
          <a:p>
            <a:pPr marL="0" indent="0">
              <a:lnSpc>
                <a:spcPct val="150000"/>
              </a:lnSpc>
              <a:buClrTx/>
              <a:buSzTx/>
              <a:buFontTx/>
              <a:buNone/>
              <a:defRPr>
                <a:solidFill>
                  <a:srgbClr val="4CBC95"/>
                </a:solidFill>
                <a:latin typeface="+mj-lt"/>
                <a:ea typeface="+mj-ea"/>
                <a:cs typeface="+mj-cs"/>
                <a:sym typeface="Helvetica"/>
              </a:defRPr>
            </a:pPr>
            <a:br/>
            <a:r>
              <a:t>Tip: Develop your own API to build on. Avoid too many dependencies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6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6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65"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68"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CoSchedule Core Value #6</a:t>
            </a:r>
          </a:p>
        </p:txBody>
      </p:sp>
      <p:sp>
        <p:nvSpPr>
          <p:cNvPr id="169" name="Shape 63"/>
          <p:cNvSpPr txBox="1"/>
          <p:nvPr>
            <p:ph type="body" idx="1"/>
          </p:nvPr>
        </p:nvSpPr>
        <p:spPr>
          <a:xfrm>
            <a:off x="954675" y="1152475"/>
            <a:ext cx="7877400" cy="3416400"/>
          </a:xfrm>
          <a:prstGeom prst="rect">
            <a:avLst/>
          </a:prstGeom>
        </p:spPr>
        <p:txBody>
          <a:bodyPr/>
          <a:lstStyle/>
          <a:p>
            <a:pPr marL="0" indent="0" defTabSz="886968">
              <a:lnSpc>
                <a:spcPct val="150000"/>
              </a:lnSpc>
              <a:buClrTx/>
              <a:buSzTx/>
              <a:buFontTx/>
              <a:buNone/>
              <a:defRPr b="1" sz="2425">
                <a:solidFill>
                  <a:srgbClr val="4CBC95"/>
                </a:solidFill>
                <a:latin typeface="+mj-lt"/>
                <a:ea typeface="+mj-ea"/>
                <a:cs typeface="+mj-cs"/>
                <a:sym typeface="Helvetica"/>
              </a:defRPr>
            </a:pPr>
            <a:br/>
            <a:br/>
            <a:r>
              <a:t>Refactor Out Debt</a:t>
            </a:r>
          </a:p>
          <a:p>
            <a:pPr marL="0" indent="0" defTabSz="886968">
              <a:lnSpc>
                <a:spcPct val="150000"/>
              </a:lnSpc>
              <a:buClrTx/>
              <a:buSzTx/>
              <a:buFontTx/>
              <a:buNone/>
              <a:defRPr sz="1746">
                <a:solidFill>
                  <a:srgbClr val="4CBC95"/>
                </a:solidFill>
                <a:latin typeface="+mj-lt"/>
                <a:ea typeface="+mj-ea"/>
                <a:cs typeface="+mj-cs"/>
                <a:sym typeface="Helvetica"/>
              </a:defRPr>
            </a:pPr>
            <a:r>
              <a:t>Re-write as you go. Don’t wait 10 years. Do continuous refactoring.</a:t>
            </a:r>
          </a:p>
          <a:p>
            <a:pPr marL="0" indent="0" defTabSz="886968">
              <a:lnSpc>
                <a:spcPct val="150000"/>
              </a:lnSpc>
              <a:buClrTx/>
              <a:buSzTx/>
              <a:buFontTx/>
              <a:buNone/>
              <a:defRPr sz="1746">
                <a:solidFill>
                  <a:srgbClr val="4CBC95"/>
                </a:solidFill>
                <a:latin typeface="+mj-lt"/>
                <a:ea typeface="+mj-ea"/>
                <a:cs typeface="+mj-cs"/>
                <a:sym typeface="Helvetica"/>
              </a:defRPr>
            </a:pPr>
            <a:br/>
            <a:br/>
            <a:r>
              <a:t>Tip: Don’t fall behind on updating libraries and frameworks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6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6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69"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72"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CoSchedule Core Value #7</a:t>
            </a:r>
          </a:p>
        </p:txBody>
      </p:sp>
      <p:sp>
        <p:nvSpPr>
          <p:cNvPr id="173" name="Shape 63"/>
          <p:cNvSpPr txBox="1"/>
          <p:nvPr>
            <p:ph type="body" idx="1"/>
          </p:nvPr>
        </p:nvSpPr>
        <p:spPr>
          <a:xfrm>
            <a:off x="954675" y="1152475"/>
            <a:ext cx="7877400" cy="3416400"/>
          </a:xfrm>
          <a:prstGeom prst="rect">
            <a:avLst/>
          </a:prstGeom>
        </p:spPr>
        <p:txBody>
          <a:bodyPr/>
          <a:lstStyle/>
          <a:p>
            <a:pPr marL="0" indent="0" defTabSz="886968">
              <a:lnSpc>
                <a:spcPct val="150000"/>
              </a:lnSpc>
              <a:buClrTx/>
              <a:buSzTx/>
              <a:buFontTx/>
              <a:buNone/>
              <a:defRPr b="1" sz="2425">
                <a:solidFill>
                  <a:srgbClr val="4CBC95"/>
                </a:solidFill>
                <a:latin typeface="+mj-lt"/>
                <a:ea typeface="+mj-ea"/>
                <a:cs typeface="+mj-cs"/>
                <a:sym typeface="Helvetica"/>
              </a:defRPr>
            </a:pPr>
            <a:br/>
            <a:br/>
            <a:r>
              <a:t>One Codebase</a:t>
            </a:r>
          </a:p>
          <a:p>
            <a:pPr marL="0" indent="0" defTabSz="886968">
              <a:lnSpc>
                <a:spcPct val="150000"/>
              </a:lnSpc>
              <a:buClrTx/>
              <a:buSzTx/>
              <a:buFontTx/>
              <a:buNone/>
              <a:defRPr sz="1746">
                <a:solidFill>
                  <a:srgbClr val="4CBC95"/>
                </a:solidFill>
                <a:latin typeface="+mj-lt"/>
                <a:ea typeface="+mj-ea"/>
                <a:cs typeface="+mj-cs"/>
                <a:sym typeface="Helvetica"/>
              </a:defRPr>
            </a:pPr>
            <a:r>
              <a:t>The entire codebase should read as if it was written by a single person</a:t>
            </a:r>
            <a:br/>
            <a:br/>
          </a:p>
          <a:p>
            <a:pPr marL="0" indent="0" defTabSz="886968">
              <a:lnSpc>
                <a:spcPct val="150000"/>
              </a:lnSpc>
              <a:buClrTx/>
              <a:buSzTx/>
              <a:buFontTx/>
              <a:buNone/>
              <a:defRPr sz="1746">
                <a:solidFill>
                  <a:srgbClr val="4CBC95"/>
                </a:solidFill>
                <a:latin typeface="+mj-lt"/>
                <a:ea typeface="+mj-ea"/>
                <a:cs typeface="+mj-cs"/>
                <a:sym typeface="Helvetica"/>
              </a:defRPr>
            </a:pPr>
            <a:r>
              <a:t>Tip: Develop a set of code standards as a team. Ex: tabs vs spaces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3">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3"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1" name="BMDA_logo_2015.jpg" descr="BMDA_logo_2015.jpg"/>
          <p:cNvPicPr>
            <a:picLocks noChangeAspect="1"/>
          </p:cNvPicPr>
          <p:nvPr/>
        </p:nvPicPr>
        <p:blipFill>
          <a:blip r:embed="rId2">
            <a:extLst/>
          </a:blip>
          <a:stretch>
            <a:fillRect/>
          </a:stretch>
        </p:blipFill>
        <p:spPr>
          <a:xfrm>
            <a:off x="658707" y="839024"/>
            <a:ext cx="7826586" cy="3465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52" y="0"/>
                </a:moveTo>
                <a:lnTo>
                  <a:pt x="8958" y="134"/>
                </a:lnTo>
                <a:cubicBezTo>
                  <a:pt x="8967" y="301"/>
                  <a:pt x="8947" y="330"/>
                  <a:pt x="8831" y="317"/>
                </a:cubicBezTo>
                <a:cubicBezTo>
                  <a:pt x="8765" y="309"/>
                  <a:pt x="8736" y="323"/>
                  <a:pt x="8728" y="371"/>
                </a:cubicBezTo>
                <a:cubicBezTo>
                  <a:pt x="8722" y="409"/>
                  <a:pt x="8731" y="449"/>
                  <a:pt x="8749" y="465"/>
                </a:cubicBezTo>
                <a:cubicBezTo>
                  <a:pt x="8818" y="525"/>
                  <a:pt x="8734" y="591"/>
                  <a:pt x="8605" y="581"/>
                </a:cubicBezTo>
                <a:cubicBezTo>
                  <a:pt x="8496" y="573"/>
                  <a:pt x="8475" y="585"/>
                  <a:pt x="8484" y="638"/>
                </a:cubicBezTo>
                <a:cubicBezTo>
                  <a:pt x="8498" y="722"/>
                  <a:pt x="8460" y="834"/>
                  <a:pt x="8410" y="853"/>
                </a:cubicBezTo>
                <a:cubicBezTo>
                  <a:pt x="8385" y="863"/>
                  <a:pt x="8370" y="904"/>
                  <a:pt x="8370" y="965"/>
                </a:cubicBezTo>
                <a:cubicBezTo>
                  <a:pt x="8370" y="1107"/>
                  <a:pt x="8351" y="1126"/>
                  <a:pt x="8235" y="1116"/>
                </a:cubicBezTo>
                <a:lnTo>
                  <a:pt x="8130" y="1108"/>
                </a:lnTo>
                <a:lnTo>
                  <a:pt x="8132" y="1254"/>
                </a:lnTo>
                <a:lnTo>
                  <a:pt x="8135" y="1400"/>
                </a:lnTo>
                <a:lnTo>
                  <a:pt x="8023" y="1385"/>
                </a:lnTo>
                <a:cubicBezTo>
                  <a:pt x="7913" y="1370"/>
                  <a:pt x="7911" y="1372"/>
                  <a:pt x="7905" y="1497"/>
                </a:cubicBezTo>
                <a:cubicBezTo>
                  <a:pt x="7900" y="1598"/>
                  <a:pt x="7886" y="1627"/>
                  <a:pt x="7839" y="1645"/>
                </a:cubicBezTo>
                <a:cubicBezTo>
                  <a:pt x="7799" y="1660"/>
                  <a:pt x="7778" y="1697"/>
                  <a:pt x="7774" y="1756"/>
                </a:cubicBezTo>
                <a:cubicBezTo>
                  <a:pt x="7767" y="1863"/>
                  <a:pt x="7714" y="1964"/>
                  <a:pt x="7686" y="1925"/>
                </a:cubicBezTo>
                <a:cubicBezTo>
                  <a:pt x="7674" y="1909"/>
                  <a:pt x="7641" y="1894"/>
                  <a:pt x="7610" y="1892"/>
                </a:cubicBezTo>
                <a:cubicBezTo>
                  <a:pt x="7563" y="1889"/>
                  <a:pt x="7554" y="1907"/>
                  <a:pt x="7554" y="2006"/>
                </a:cubicBezTo>
                <a:cubicBezTo>
                  <a:pt x="7554" y="2148"/>
                  <a:pt x="7517" y="2223"/>
                  <a:pt x="7468" y="2182"/>
                </a:cubicBezTo>
                <a:cubicBezTo>
                  <a:pt x="7447" y="2165"/>
                  <a:pt x="7406" y="2159"/>
                  <a:pt x="7376" y="2169"/>
                </a:cubicBezTo>
                <a:lnTo>
                  <a:pt x="7320" y="2187"/>
                </a:lnTo>
                <a:lnTo>
                  <a:pt x="7323" y="2756"/>
                </a:lnTo>
                <a:cubicBezTo>
                  <a:pt x="7325" y="3230"/>
                  <a:pt x="7320" y="3341"/>
                  <a:pt x="7291" y="3441"/>
                </a:cubicBezTo>
                <a:cubicBezTo>
                  <a:pt x="7263" y="3539"/>
                  <a:pt x="7252" y="3552"/>
                  <a:pt x="7228" y="3508"/>
                </a:cubicBezTo>
                <a:cubicBezTo>
                  <a:pt x="7202" y="3460"/>
                  <a:pt x="7198" y="3564"/>
                  <a:pt x="7201" y="4364"/>
                </a:cubicBezTo>
                <a:cubicBezTo>
                  <a:pt x="7205" y="5235"/>
                  <a:pt x="7199" y="5408"/>
                  <a:pt x="7161" y="5355"/>
                </a:cubicBezTo>
                <a:cubicBezTo>
                  <a:pt x="7152" y="5342"/>
                  <a:pt x="7138" y="5352"/>
                  <a:pt x="7131" y="5378"/>
                </a:cubicBezTo>
                <a:cubicBezTo>
                  <a:pt x="7124" y="5403"/>
                  <a:pt x="7110" y="5412"/>
                  <a:pt x="7100" y="5398"/>
                </a:cubicBezTo>
                <a:cubicBezTo>
                  <a:pt x="7087" y="5380"/>
                  <a:pt x="7081" y="5720"/>
                  <a:pt x="7084" y="6340"/>
                </a:cubicBezTo>
                <a:cubicBezTo>
                  <a:pt x="7088" y="7202"/>
                  <a:pt x="7085" y="7325"/>
                  <a:pt x="7055" y="7431"/>
                </a:cubicBezTo>
                <a:cubicBezTo>
                  <a:pt x="7034" y="7501"/>
                  <a:pt x="7009" y="7539"/>
                  <a:pt x="6992" y="7525"/>
                </a:cubicBezTo>
                <a:cubicBezTo>
                  <a:pt x="6969" y="7504"/>
                  <a:pt x="6964" y="7621"/>
                  <a:pt x="6968" y="8262"/>
                </a:cubicBezTo>
                <a:cubicBezTo>
                  <a:pt x="6972" y="9002"/>
                  <a:pt x="6974" y="9021"/>
                  <a:pt x="7014" y="9021"/>
                </a:cubicBezTo>
                <a:cubicBezTo>
                  <a:pt x="7037" y="9021"/>
                  <a:pt x="7062" y="9008"/>
                  <a:pt x="7070" y="8989"/>
                </a:cubicBezTo>
                <a:cubicBezTo>
                  <a:pt x="7078" y="8971"/>
                  <a:pt x="7093" y="8953"/>
                  <a:pt x="7103" y="8950"/>
                </a:cubicBezTo>
                <a:cubicBezTo>
                  <a:pt x="7113" y="8947"/>
                  <a:pt x="7129" y="8943"/>
                  <a:pt x="7139" y="8940"/>
                </a:cubicBezTo>
                <a:cubicBezTo>
                  <a:pt x="7149" y="8937"/>
                  <a:pt x="7160" y="8895"/>
                  <a:pt x="7165" y="8848"/>
                </a:cubicBezTo>
                <a:cubicBezTo>
                  <a:pt x="7171" y="8801"/>
                  <a:pt x="7196" y="8755"/>
                  <a:pt x="7221" y="8747"/>
                </a:cubicBezTo>
                <a:cubicBezTo>
                  <a:pt x="7251" y="8737"/>
                  <a:pt x="7271" y="8696"/>
                  <a:pt x="7278" y="8623"/>
                </a:cubicBezTo>
                <a:cubicBezTo>
                  <a:pt x="7286" y="8544"/>
                  <a:pt x="7305" y="8507"/>
                  <a:pt x="7343" y="8497"/>
                </a:cubicBezTo>
                <a:cubicBezTo>
                  <a:pt x="7379" y="8488"/>
                  <a:pt x="7396" y="8457"/>
                  <a:pt x="7396" y="8403"/>
                </a:cubicBezTo>
                <a:cubicBezTo>
                  <a:pt x="7396" y="8285"/>
                  <a:pt x="7435" y="8233"/>
                  <a:pt x="7534" y="8215"/>
                </a:cubicBezTo>
                <a:cubicBezTo>
                  <a:pt x="7611" y="8202"/>
                  <a:pt x="7624" y="8184"/>
                  <a:pt x="7633" y="8089"/>
                </a:cubicBezTo>
                <a:cubicBezTo>
                  <a:pt x="7640" y="8009"/>
                  <a:pt x="7657" y="7973"/>
                  <a:pt x="7695" y="7963"/>
                </a:cubicBezTo>
                <a:cubicBezTo>
                  <a:pt x="7736" y="7952"/>
                  <a:pt x="7750" y="7924"/>
                  <a:pt x="7755" y="7832"/>
                </a:cubicBezTo>
                <a:cubicBezTo>
                  <a:pt x="7759" y="7737"/>
                  <a:pt x="7773" y="7707"/>
                  <a:pt x="7817" y="7696"/>
                </a:cubicBezTo>
                <a:cubicBezTo>
                  <a:pt x="7865" y="7683"/>
                  <a:pt x="7871" y="7667"/>
                  <a:pt x="7863" y="7574"/>
                </a:cubicBezTo>
                <a:cubicBezTo>
                  <a:pt x="7851" y="7436"/>
                  <a:pt x="7869" y="7414"/>
                  <a:pt x="7987" y="7416"/>
                </a:cubicBezTo>
                <a:cubicBezTo>
                  <a:pt x="8075" y="7418"/>
                  <a:pt x="8083" y="7408"/>
                  <a:pt x="8102" y="7287"/>
                </a:cubicBezTo>
                <a:cubicBezTo>
                  <a:pt x="8117" y="7190"/>
                  <a:pt x="8134" y="7156"/>
                  <a:pt x="8171" y="7156"/>
                </a:cubicBezTo>
                <a:cubicBezTo>
                  <a:pt x="8210" y="7156"/>
                  <a:pt x="8222" y="7129"/>
                  <a:pt x="8227" y="7033"/>
                </a:cubicBezTo>
                <a:cubicBezTo>
                  <a:pt x="8232" y="6936"/>
                  <a:pt x="8244" y="6908"/>
                  <a:pt x="8288" y="6897"/>
                </a:cubicBezTo>
                <a:cubicBezTo>
                  <a:pt x="8332" y="6885"/>
                  <a:pt x="8342" y="6862"/>
                  <a:pt x="8337" y="6785"/>
                </a:cubicBezTo>
                <a:cubicBezTo>
                  <a:pt x="8329" y="6643"/>
                  <a:pt x="8353" y="6588"/>
                  <a:pt x="8410" y="6612"/>
                </a:cubicBezTo>
                <a:cubicBezTo>
                  <a:pt x="8437" y="6624"/>
                  <a:pt x="8472" y="6609"/>
                  <a:pt x="8487" y="6580"/>
                </a:cubicBezTo>
                <a:cubicBezTo>
                  <a:pt x="8503" y="6551"/>
                  <a:pt x="8528" y="6541"/>
                  <a:pt x="8542" y="6560"/>
                </a:cubicBezTo>
                <a:cubicBezTo>
                  <a:pt x="8561" y="6586"/>
                  <a:pt x="8560" y="6577"/>
                  <a:pt x="8540" y="6521"/>
                </a:cubicBezTo>
                <a:cubicBezTo>
                  <a:pt x="8516" y="6455"/>
                  <a:pt x="8520" y="6441"/>
                  <a:pt x="8566" y="6402"/>
                </a:cubicBezTo>
                <a:cubicBezTo>
                  <a:pt x="8595" y="6377"/>
                  <a:pt x="8636" y="6355"/>
                  <a:pt x="8656" y="6355"/>
                </a:cubicBezTo>
                <a:cubicBezTo>
                  <a:pt x="8681" y="6355"/>
                  <a:pt x="8694" y="6318"/>
                  <a:pt x="8699" y="6234"/>
                </a:cubicBezTo>
                <a:cubicBezTo>
                  <a:pt x="8704" y="6138"/>
                  <a:pt x="8717" y="6108"/>
                  <a:pt x="8758" y="6098"/>
                </a:cubicBezTo>
                <a:cubicBezTo>
                  <a:pt x="8801" y="6086"/>
                  <a:pt x="8812" y="6058"/>
                  <a:pt x="8817" y="5942"/>
                </a:cubicBezTo>
                <a:cubicBezTo>
                  <a:pt x="8822" y="5815"/>
                  <a:pt x="8829" y="5803"/>
                  <a:pt x="8878" y="5816"/>
                </a:cubicBezTo>
                <a:cubicBezTo>
                  <a:pt x="8909" y="5824"/>
                  <a:pt x="8945" y="5807"/>
                  <a:pt x="8960" y="5778"/>
                </a:cubicBezTo>
                <a:cubicBezTo>
                  <a:pt x="8976" y="5750"/>
                  <a:pt x="9000" y="5742"/>
                  <a:pt x="9014" y="5761"/>
                </a:cubicBezTo>
                <a:cubicBezTo>
                  <a:pt x="9033" y="5787"/>
                  <a:pt x="9032" y="5775"/>
                  <a:pt x="9012" y="5719"/>
                </a:cubicBezTo>
                <a:cubicBezTo>
                  <a:pt x="8989" y="5654"/>
                  <a:pt x="8992" y="5640"/>
                  <a:pt x="9038" y="5600"/>
                </a:cubicBezTo>
                <a:cubicBezTo>
                  <a:pt x="9067" y="5576"/>
                  <a:pt x="9108" y="5556"/>
                  <a:pt x="9128" y="5556"/>
                </a:cubicBezTo>
                <a:cubicBezTo>
                  <a:pt x="9154" y="5556"/>
                  <a:pt x="9166" y="5517"/>
                  <a:pt x="9171" y="5432"/>
                </a:cubicBezTo>
                <a:cubicBezTo>
                  <a:pt x="9176" y="5337"/>
                  <a:pt x="9189" y="5307"/>
                  <a:pt x="9230" y="5296"/>
                </a:cubicBezTo>
                <a:cubicBezTo>
                  <a:pt x="9273" y="5285"/>
                  <a:pt x="9284" y="5259"/>
                  <a:pt x="9289" y="5145"/>
                </a:cubicBezTo>
                <a:cubicBezTo>
                  <a:pt x="9295" y="5007"/>
                  <a:pt x="9296" y="5004"/>
                  <a:pt x="9406" y="5004"/>
                </a:cubicBezTo>
                <a:cubicBezTo>
                  <a:pt x="9513" y="5004"/>
                  <a:pt x="9518" y="5000"/>
                  <a:pt x="9515" y="4890"/>
                </a:cubicBezTo>
                <a:cubicBezTo>
                  <a:pt x="9512" y="4793"/>
                  <a:pt x="9520" y="4776"/>
                  <a:pt x="9574" y="4764"/>
                </a:cubicBezTo>
                <a:cubicBezTo>
                  <a:pt x="9625" y="4753"/>
                  <a:pt x="9638" y="4729"/>
                  <a:pt x="9643" y="4631"/>
                </a:cubicBezTo>
                <a:cubicBezTo>
                  <a:pt x="9648" y="4538"/>
                  <a:pt x="9661" y="4508"/>
                  <a:pt x="9702" y="4497"/>
                </a:cubicBezTo>
                <a:cubicBezTo>
                  <a:pt x="9745" y="4486"/>
                  <a:pt x="9756" y="4459"/>
                  <a:pt x="9761" y="4346"/>
                </a:cubicBezTo>
                <a:cubicBezTo>
                  <a:pt x="9767" y="4211"/>
                  <a:pt x="9769" y="4207"/>
                  <a:pt x="9875" y="4203"/>
                </a:cubicBezTo>
                <a:cubicBezTo>
                  <a:pt x="9977" y="4199"/>
                  <a:pt x="9983" y="4193"/>
                  <a:pt x="9983" y="4089"/>
                </a:cubicBezTo>
                <a:cubicBezTo>
                  <a:pt x="9984" y="3989"/>
                  <a:pt x="9992" y="3978"/>
                  <a:pt x="10062" y="3978"/>
                </a:cubicBezTo>
                <a:cubicBezTo>
                  <a:pt x="10136" y="3978"/>
                  <a:pt x="10141" y="3985"/>
                  <a:pt x="10136" y="4096"/>
                </a:cubicBezTo>
                <a:cubicBezTo>
                  <a:pt x="10131" y="4202"/>
                  <a:pt x="10137" y="4218"/>
                  <a:pt x="10194" y="4230"/>
                </a:cubicBezTo>
                <a:cubicBezTo>
                  <a:pt x="10247" y="4242"/>
                  <a:pt x="10258" y="4263"/>
                  <a:pt x="10258" y="4356"/>
                </a:cubicBezTo>
                <a:cubicBezTo>
                  <a:pt x="10259" y="4447"/>
                  <a:pt x="10269" y="4470"/>
                  <a:pt x="10318" y="4482"/>
                </a:cubicBezTo>
                <a:cubicBezTo>
                  <a:pt x="10394" y="4501"/>
                  <a:pt x="10419" y="4555"/>
                  <a:pt x="10389" y="4638"/>
                </a:cubicBezTo>
                <a:cubicBezTo>
                  <a:pt x="10375" y="4675"/>
                  <a:pt x="10368" y="4782"/>
                  <a:pt x="10372" y="4885"/>
                </a:cubicBezTo>
                <a:cubicBezTo>
                  <a:pt x="10380" y="5068"/>
                  <a:pt x="10346" y="5214"/>
                  <a:pt x="10319" y="5113"/>
                </a:cubicBezTo>
                <a:cubicBezTo>
                  <a:pt x="10294" y="5024"/>
                  <a:pt x="10246" y="5063"/>
                  <a:pt x="10252" y="5167"/>
                </a:cubicBezTo>
                <a:cubicBezTo>
                  <a:pt x="10261" y="5335"/>
                  <a:pt x="10237" y="5369"/>
                  <a:pt x="10123" y="5351"/>
                </a:cubicBezTo>
                <a:cubicBezTo>
                  <a:pt x="10018" y="5334"/>
                  <a:pt x="10016" y="5337"/>
                  <a:pt x="10010" y="5454"/>
                </a:cubicBezTo>
                <a:cubicBezTo>
                  <a:pt x="10005" y="5540"/>
                  <a:pt x="9989" y="5582"/>
                  <a:pt x="9955" y="5600"/>
                </a:cubicBezTo>
                <a:cubicBezTo>
                  <a:pt x="9925" y="5616"/>
                  <a:pt x="9901" y="5667"/>
                  <a:pt x="9895" y="5731"/>
                </a:cubicBezTo>
                <a:cubicBezTo>
                  <a:pt x="9884" y="5837"/>
                  <a:pt x="9822" y="5922"/>
                  <a:pt x="9789" y="5877"/>
                </a:cubicBezTo>
                <a:cubicBezTo>
                  <a:pt x="9779" y="5865"/>
                  <a:pt x="9775" y="5906"/>
                  <a:pt x="9781" y="5971"/>
                </a:cubicBezTo>
                <a:cubicBezTo>
                  <a:pt x="9794" y="6123"/>
                  <a:pt x="9773" y="6151"/>
                  <a:pt x="9645" y="6145"/>
                </a:cubicBezTo>
                <a:cubicBezTo>
                  <a:pt x="9548" y="6140"/>
                  <a:pt x="9541" y="6145"/>
                  <a:pt x="9541" y="6241"/>
                </a:cubicBezTo>
                <a:cubicBezTo>
                  <a:pt x="9541" y="6371"/>
                  <a:pt x="9497" y="6454"/>
                  <a:pt x="9451" y="6414"/>
                </a:cubicBezTo>
                <a:cubicBezTo>
                  <a:pt x="9427" y="6393"/>
                  <a:pt x="9421" y="6402"/>
                  <a:pt x="9430" y="6436"/>
                </a:cubicBezTo>
                <a:cubicBezTo>
                  <a:pt x="9451" y="6512"/>
                  <a:pt x="9407" y="6667"/>
                  <a:pt x="9365" y="6667"/>
                </a:cubicBezTo>
                <a:cubicBezTo>
                  <a:pt x="9321" y="6667"/>
                  <a:pt x="9300" y="6770"/>
                  <a:pt x="9330" y="6837"/>
                </a:cubicBezTo>
                <a:cubicBezTo>
                  <a:pt x="9360" y="6907"/>
                  <a:pt x="9300" y="6950"/>
                  <a:pt x="9172" y="6949"/>
                </a:cubicBezTo>
                <a:cubicBezTo>
                  <a:pt x="9071" y="6947"/>
                  <a:pt x="9067" y="6951"/>
                  <a:pt x="9078" y="7047"/>
                </a:cubicBezTo>
                <a:cubicBezTo>
                  <a:pt x="9090" y="7161"/>
                  <a:pt x="9074" y="7195"/>
                  <a:pt x="9005" y="7208"/>
                </a:cubicBezTo>
                <a:cubicBezTo>
                  <a:pt x="8969" y="7215"/>
                  <a:pt x="8959" y="7242"/>
                  <a:pt x="8959" y="7327"/>
                </a:cubicBezTo>
                <a:cubicBezTo>
                  <a:pt x="8960" y="7415"/>
                  <a:pt x="8948" y="7446"/>
                  <a:pt x="8897" y="7475"/>
                </a:cubicBezTo>
                <a:cubicBezTo>
                  <a:pt x="8832" y="7513"/>
                  <a:pt x="8815" y="7571"/>
                  <a:pt x="8853" y="7624"/>
                </a:cubicBezTo>
                <a:cubicBezTo>
                  <a:pt x="8896" y="7684"/>
                  <a:pt x="8832" y="7773"/>
                  <a:pt x="8763" y="7748"/>
                </a:cubicBezTo>
                <a:cubicBezTo>
                  <a:pt x="8671" y="7714"/>
                  <a:pt x="8594" y="7762"/>
                  <a:pt x="8601" y="7851"/>
                </a:cubicBezTo>
                <a:cubicBezTo>
                  <a:pt x="8605" y="7893"/>
                  <a:pt x="8582" y="7956"/>
                  <a:pt x="8548" y="8000"/>
                </a:cubicBezTo>
                <a:cubicBezTo>
                  <a:pt x="8515" y="8041"/>
                  <a:pt x="8488" y="8099"/>
                  <a:pt x="8488" y="8131"/>
                </a:cubicBezTo>
                <a:cubicBezTo>
                  <a:pt x="8488" y="8190"/>
                  <a:pt x="8458" y="8239"/>
                  <a:pt x="8393" y="8284"/>
                </a:cubicBezTo>
                <a:cubicBezTo>
                  <a:pt x="8374" y="8298"/>
                  <a:pt x="8364" y="8330"/>
                  <a:pt x="8371" y="8356"/>
                </a:cubicBezTo>
                <a:cubicBezTo>
                  <a:pt x="8397" y="8452"/>
                  <a:pt x="8336" y="8534"/>
                  <a:pt x="8239" y="8534"/>
                </a:cubicBezTo>
                <a:cubicBezTo>
                  <a:pt x="8185" y="8534"/>
                  <a:pt x="8145" y="8548"/>
                  <a:pt x="8150" y="8566"/>
                </a:cubicBezTo>
                <a:cubicBezTo>
                  <a:pt x="8155" y="8585"/>
                  <a:pt x="8152" y="8645"/>
                  <a:pt x="8142" y="8700"/>
                </a:cubicBezTo>
                <a:cubicBezTo>
                  <a:pt x="8130" y="8771"/>
                  <a:pt x="8110" y="8799"/>
                  <a:pt x="8070" y="8799"/>
                </a:cubicBezTo>
                <a:cubicBezTo>
                  <a:pt x="8022" y="8799"/>
                  <a:pt x="8014" y="8817"/>
                  <a:pt x="8015" y="8922"/>
                </a:cubicBezTo>
                <a:cubicBezTo>
                  <a:pt x="8016" y="9028"/>
                  <a:pt x="8007" y="9047"/>
                  <a:pt x="7953" y="9059"/>
                </a:cubicBezTo>
                <a:cubicBezTo>
                  <a:pt x="7896" y="9071"/>
                  <a:pt x="7892" y="9082"/>
                  <a:pt x="7908" y="9175"/>
                </a:cubicBezTo>
                <a:cubicBezTo>
                  <a:pt x="7931" y="9312"/>
                  <a:pt x="7900" y="9376"/>
                  <a:pt x="7822" y="9348"/>
                </a:cubicBezTo>
                <a:cubicBezTo>
                  <a:pt x="7772" y="9330"/>
                  <a:pt x="7750" y="9350"/>
                  <a:pt x="7703" y="9462"/>
                </a:cubicBezTo>
                <a:cubicBezTo>
                  <a:pt x="7671" y="9537"/>
                  <a:pt x="7626" y="9600"/>
                  <a:pt x="7601" y="9600"/>
                </a:cubicBezTo>
                <a:cubicBezTo>
                  <a:pt x="7568" y="9600"/>
                  <a:pt x="7556" y="9629"/>
                  <a:pt x="7551" y="9721"/>
                </a:cubicBezTo>
                <a:cubicBezTo>
                  <a:pt x="7546" y="9822"/>
                  <a:pt x="7534" y="9847"/>
                  <a:pt x="7484" y="9858"/>
                </a:cubicBezTo>
                <a:cubicBezTo>
                  <a:pt x="7430" y="9869"/>
                  <a:pt x="7424" y="9885"/>
                  <a:pt x="7431" y="9994"/>
                </a:cubicBezTo>
                <a:cubicBezTo>
                  <a:pt x="7440" y="10124"/>
                  <a:pt x="7392" y="10266"/>
                  <a:pt x="7368" y="10179"/>
                </a:cubicBezTo>
                <a:cubicBezTo>
                  <a:pt x="7345" y="10096"/>
                  <a:pt x="7321" y="10131"/>
                  <a:pt x="7314" y="10256"/>
                </a:cubicBezTo>
                <a:cubicBezTo>
                  <a:pt x="7309" y="10358"/>
                  <a:pt x="7298" y="10379"/>
                  <a:pt x="7249" y="10382"/>
                </a:cubicBezTo>
                <a:cubicBezTo>
                  <a:pt x="7089" y="10392"/>
                  <a:pt x="7084" y="10396"/>
                  <a:pt x="7078" y="10523"/>
                </a:cubicBezTo>
                <a:cubicBezTo>
                  <a:pt x="7073" y="10620"/>
                  <a:pt x="7060" y="10648"/>
                  <a:pt x="7016" y="10659"/>
                </a:cubicBezTo>
                <a:cubicBezTo>
                  <a:pt x="6969" y="10671"/>
                  <a:pt x="6962" y="10691"/>
                  <a:pt x="6967" y="10793"/>
                </a:cubicBezTo>
                <a:cubicBezTo>
                  <a:pt x="6972" y="10897"/>
                  <a:pt x="6966" y="10912"/>
                  <a:pt x="6910" y="10924"/>
                </a:cubicBezTo>
                <a:cubicBezTo>
                  <a:pt x="6848" y="10937"/>
                  <a:pt x="6848" y="10942"/>
                  <a:pt x="6842" y="11191"/>
                </a:cubicBezTo>
                <a:cubicBezTo>
                  <a:pt x="6837" y="11430"/>
                  <a:pt x="6833" y="11445"/>
                  <a:pt x="6782" y="11458"/>
                </a:cubicBezTo>
                <a:cubicBezTo>
                  <a:pt x="6728" y="11472"/>
                  <a:pt x="6728" y="11474"/>
                  <a:pt x="6728" y="11814"/>
                </a:cubicBezTo>
                <a:cubicBezTo>
                  <a:pt x="6729" y="12155"/>
                  <a:pt x="6729" y="12156"/>
                  <a:pt x="6792" y="12222"/>
                </a:cubicBezTo>
                <a:cubicBezTo>
                  <a:pt x="6852" y="12286"/>
                  <a:pt x="6855" y="12300"/>
                  <a:pt x="6849" y="12502"/>
                </a:cubicBezTo>
                <a:lnTo>
                  <a:pt x="6842" y="12715"/>
                </a:lnTo>
                <a:lnTo>
                  <a:pt x="6931" y="12705"/>
                </a:lnTo>
                <a:cubicBezTo>
                  <a:pt x="7027" y="12693"/>
                  <a:pt x="7082" y="12761"/>
                  <a:pt x="7082" y="12893"/>
                </a:cubicBezTo>
                <a:cubicBezTo>
                  <a:pt x="7082" y="12958"/>
                  <a:pt x="7096" y="12974"/>
                  <a:pt x="7151" y="12969"/>
                </a:cubicBezTo>
                <a:cubicBezTo>
                  <a:pt x="7189" y="12966"/>
                  <a:pt x="7223" y="12972"/>
                  <a:pt x="7228" y="12982"/>
                </a:cubicBezTo>
                <a:cubicBezTo>
                  <a:pt x="7233" y="12995"/>
                  <a:pt x="9929" y="12993"/>
                  <a:pt x="10322" y="12979"/>
                </a:cubicBezTo>
                <a:cubicBezTo>
                  <a:pt x="10335" y="12979"/>
                  <a:pt x="10341" y="12937"/>
                  <a:pt x="10337" y="12888"/>
                </a:cubicBezTo>
                <a:cubicBezTo>
                  <a:pt x="10327" y="12769"/>
                  <a:pt x="10401" y="12673"/>
                  <a:pt x="10419" y="12781"/>
                </a:cubicBezTo>
                <a:cubicBezTo>
                  <a:pt x="10431" y="12849"/>
                  <a:pt x="10434" y="12847"/>
                  <a:pt x="10450" y="12781"/>
                </a:cubicBezTo>
                <a:cubicBezTo>
                  <a:pt x="10460" y="12741"/>
                  <a:pt x="10493" y="12710"/>
                  <a:pt x="10525" y="12710"/>
                </a:cubicBezTo>
                <a:cubicBezTo>
                  <a:pt x="10572" y="12710"/>
                  <a:pt x="10582" y="12690"/>
                  <a:pt x="10587" y="12588"/>
                </a:cubicBezTo>
                <a:cubicBezTo>
                  <a:pt x="10590" y="12519"/>
                  <a:pt x="10606" y="12463"/>
                  <a:pt x="10623" y="12460"/>
                </a:cubicBezTo>
                <a:cubicBezTo>
                  <a:pt x="10639" y="12457"/>
                  <a:pt x="10663" y="12453"/>
                  <a:pt x="10677" y="12450"/>
                </a:cubicBezTo>
                <a:cubicBezTo>
                  <a:pt x="10690" y="12447"/>
                  <a:pt x="10701" y="12403"/>
                  <a:pt x="10701" y="12353"/>
                </a:cubicBezTo>
                <a:cubicBezTo>
                  <a:pt x="10701" y="12264"/>
                  <a:pt x="10724" y="12226"/>
                  <a:pt x="10793" y="12203"/>
                </a:cubicBezTo>
                <a:cubicBezTo>
                  <a:pt x="10813" y="12196"/>
                  <a:pt x="10829" y="12154"/>
                  <a:pt x="10829" y="12106"/>
                </a:cubicBezTo>
                <a:cubicBezTo>
                  <a:pt x="10829" y="11971"/>
                  <a:pt x="10858" y="11898"/>
                  <a:pt x="10888" y="11955"/>
                </a:cubicBezTo>
                <a:cubicBezTo>
                  <a:pt x="10907" y="11991"/>
                  <a:pt x="10919" y="11990"/>
                  <a:pt x="10929" y="11953"/>
                </a:cubicBezTo>
                <a:cubicBezTo>
                  <a:pt x="10937" y="11923"/>
                  <a:pt x="10966" y="11913"/>
                  <a:pt x="10998" y="11928"/>
                </a:cubicBezTo>
                <a:cubicBezTo>
                  <a:pt x="11048" y="11951"/>
                  <a:pt x="11053" y="11939"/>
                  <a:pt x="11059" y="11809"/>
                </a:cubicBezTo>
                <a:cubicBezTo>
                  <a:pt x="11064" y="11691"/>
                  <a:pt x="11074" y="11669"/>
                  <a:pt x="11115" y="11668"/>
                </a:cubicBezTo>
                <a:cubicBezTo>
                  <a:pt x="11151" y="11668"/>
                  <a:pt x="11165" y="11640"/>
                  <a:pt x="11170" y="11567"/>
                </a:cubicBezTo>
                <a:cubicBezTo>
                  <a:pt x="11177" y="11455"/>
                  <a:pt x="11241" y="11356"/>
                  <a:pt x="11275" y="11404"/>
                </a:cubicBezTo>
                <a:cubicBezTo>
                  <a:pt x="11290" y="11425"/>
                  <a:pt x="11294" y="11398"/>
                  <a:pt x="11287" y="11317"/>
                </a:cubicBezTo>
                <a:cubicBezTo>
                  <a:pt x="11275" y="11172"/>
                  <a:pt x="11305" y="11132"/>
                  <a:pt x="11429" y="11134"/>
                </a:cubicBezTo>
                <a:cubicBezTo>
                  <a:pt x="11513" y="11135"/>
                  <a:pt x="11519" y="11127"/>
                  <a:pt x="11528" y="11000"/>
                </a:cubicBezTo>
                <a:cubicBezTo>
                  <a:pt x="11536" y="10892"/>
                  <a:pt x="11547" y="10867"/>
                  <a:pt x="11587" y="10867"/>
                </a:cubicBezTo>
                <a:cubicBezTo>
                  <a:pt x="11625" y="10867"/>
                  <a:pt x="11637" y="10841"/>
                  <a:pt x="11642" y="10755"/>
                </a:cubicBezTo>
                <a:cubicBezTo>
                  <a:pt x="11652" y="10558"/>
                  <a:pt x="11664" y="10512"/>
                  <a:pt x="11690" y="10570"/>
                </a:cubicBezTo>
                <a:cubicBezTo>
                  <a:pt x="11732" y="10664"/>
                  <a:pt x="11769" y="10632"/>
                  <a:pt x="11759" y="10511"/>
                </a:cubicBezTo>
                <a:cubicBezTo>
                  <a:pt x="11747" y="10367"/>
                  <a:pt x="11770" y="10337"/>
                  <a:pt x="11886" y="10345"/>
                </a:cubicBezTo>
                <a:cubicBezTo>
                  <a:pt x="11946" y="10349"/>
                  <a:pt x="11982" y="10332"/>
                  <a:pt x="11983" y="10298"/>
                </a:cubicBezTo>
                <a:cubicBezTo>
                  <a:pt x="11985" y="10269"/>
                  <a:pt x="11987" y="10213"/>
                  <a:pt x="11988" y="10177"/>
                </a:cubicBezTo>
                <a:cubicBezTo>
                  <a:pt x="11989" y="10135"/>
                  <a:pt x="12014" y="10106"/>
                  <a:pt x="12054" y="10097"/>
                </a:cubicBezTo>
                <a:cubicBezTo>
                  <a:pt x="12105" y="10086"/>
                  <a:pt x="12118" y="10064"/>
                  <a:pt x="12118" y="9984"/>
                </a:cubicBezTo>
                <a:cubicBezTo>
                  <a:pt x="12118" y="9852"/>
                  <a:pt x="12166" y="9700"/>
                  <a:pt x="12185" y="9771"/>
                </a:cubicBezTo>
                <a:cubicBezTo>
                  <a:pt x="12193" y="9800"/>
                  <a:pt x="12208" y="9810"/>
                  <a:pt x="12219" y="9796"/>
                </a:cubicBezTo>
                <a:cubicBezTo>
                  <a:pt x="12231" y="9778"/>
                  <a:pt x="12230" y="9751"/>
                  <a:pt x="12217" y="9714"/>
                </a:cubicBezTo>
                <a:cubicBezTo>
                  <a:pt x="12180" y="9614"/>
                  <a:pt x="12248" y="9546"/>
                  <a:pt x="12389" y="9538"/>
                </a:cubicBezTo>
                <a:cubicBezTo>
                  <a:pt x="12563" y="9529"/>
                  <a:pt x="12610" y="9565"/>
                  <a:pt x="12610" y="9712"/>
                </a:cubicBezTo>
                <a:cubicBezTo>
                  <a:pt x="12610" y="9775"/>
                  <a:pt x="12616" y="9819"/>
                  <a:pt x="12624" y="9808"/>
                </a:cubicBezTo>
                <a:cubicBezTo>
                  <a:pt x="12661" y="9759"/>
                  <a:pt x="12727" y="9867"/>
                  <a:pt x="12727" y="9979"/>
                </a:cubicBezTo>
                <a:cubicBezTo>
                  <a:pt x="12727" y="10079"/>
                  <a:pt x="12735" y="10093"/>
                  <a:pt x="12782" y="10080"/>
                </a:cubicBezTo>
                <a:cubicBezTo>
                  <a:pt x="12832" y="10067"/>
                  <a:pt x="12836" y="10078"/>
                  <a:pt x="12836" y="10221"/>
                </a:cubicBezTo>
                <a:cubicBezTo>
                  <a:pt x="12836" y="10357"/>
                  <a:pt x="12829" y="10380"/>
                  <a:pt x="12783" y="10392"/>
                </a:cubicBezTo>
                <a:cubicBezTo>
                  <a:pt x="12739" y="10403"/>
                  <a:pt x="12729" y="10431"/>
                  <a:pt x="12724" y="10548"/>
                </a:cubicBezTo>
                <a:cubicBezTo>
                  <a:pt x="12718" y="10674"/>
                  <a:pt x="12712" y="10687"/>
                  <a:pt x="12664" y="10674"/>
                </a:cubicBezTo>
                <a:cubicBezTo>
                  <a:pt x="12607" y="10659"/>
                  <a:pt x="12595" y="10704"/>
                  <a:pt x="12632" y="10788"/>
                </a:cubicBezTo>
                <a:cubicBezTo>
                  <a:pt x="12667" y="10866"/>
                  <a:pt x="12574" y="10951"/>
                  <a:pt x="12469" y="10939"/>
                </a:cubicBezTo>
                <a:cubicBezTo>
                  <a:pt x="12381" y="10928"/>
                  <a:pt x="12376" y="10933"/>
                  <a:pt x="12370" y="11052"/>
                </a:cubicBezTo>
                <a:cubicBezTo>
                  <a:pt x="12365" y="11151"/>
                  <a:pt x="12353" y="11180"/>
                  <a:pt x="12311" y="11191"/>
                </a:cubicBezTo>
                <a:cubicBezTo>
                  <a:pt x="12270" y="11202"/>
                  <a:pt x="12257" y="11232"/>
                  <a:pt x="12252" y="11324"/>
                </a:cubicBezTo>
                <a:cubicBezTo>
                  <a:pt x="12247" y="11418"/>
                  <a:pt x="12234" y="11447"/>
                  <a:pt x="12192" y="11458"/>
                </a:cubicBezTo>
                <a:cubicBezTo>
                  <a:pt x="12149" y="11469"/>
                  <a:pt x="12138" y="11495"/>
                  <a:pt x="12138" y="11577"/>
                </a:cubicBezTo>
                <a:cubicBezTo>
                  <a:pt x="12138" y="11717"/>
                  <a:pt x="12109" y="11751"/>
                  <a:pt x="11998" y="11738"/>
                </a:cubicBezTo>
                <a:cubicBezTo>
                  <a:pt x="11909" y="11727"/>
                  <a:pt x="11904" y="11732"/>
                  <a:pt x="11898" y="11851"/>
                </a:cubicBezTo>
                <a:cubicBezTo>
                  <a:pt x="11893" y="11950"/>
                  <a:pt x="11880" y="11981"/>
                  <a:pt x="11839" y="11992"/>
                </a:cubicBezTo>
                <a:cubicBezTo>
                  <a:pt x="11798" y="12003"/>
                  <a:pt x="11784" y="12034"/>
                  <a:pt x="11780" y="12126"/>
                </a:cubicBezTo>
                <a:cubicBezTo>
                  <a:pt x="11775" y="12219"/>
                  <a:pt x="11762" y="12249"/>
                  <a:pt x="11719" y="12259"/>
                </a:cubicBezTo>
                <a:cubicBezTo>
                  <a:pt x="11677" y="12270"/>
                  <a:pt x="11666" y="12296"/>
                  <a:pt x="11666" y="12378"/>
                </a:cubicBezTo>
                <a:cubicBezTo>
                  <a:pt x="11666" y="12519"/>
                  <a:pt x="11636" y="12552"/>
                  <a:pt x="11523" y="12539"/>
                </a:cubicBezTo>
                <a:lnTo>
                  <a:pt x="11429" y="12527"/>
                </a:lnTo>
                <a:lnTo>
                  <a:pt x="11429" y="12764"/>
                </a:lnTo>
                <a:lnTo>
                  <a:pt x="11429" y="12999"/>
                </a:lnTo>
                <a:lnTo>
                  <a:pt x="13003" y="12999"/>
                </a:lnTo>
                <a:lnTo>
                  <a:pt x="14577" y="12999"/>
                </a:lnTo>
                <a:lnTo>
                  <a:pt x="14577" y="12905"/>
                </a:lnTo>
                <a:cubicBezTo>
                  <a:pt x="14577" y="12797"/>
                  <a:pt x="14619" y="12701"/>
                  <a:pt x="14658" y="12720"/>
                </a:cubicBezTo>
                <a:cubicBezTo>
                  <a:pt x="14677" y="12729"/>
                  <a:pt x="14687" y="12660"/>
                  <a:pt x="14694" y="12467"/>
                </a:cubicBezTo>
                <a:cubicBezTo>
                  <a:pt x="14704" y="12211"/>
                  <a:pt x="14707" y="12200"/>
                  <a:pt x="14759" y="12203"/>
                </a:cubicBezTo>
                <a:lnTo>
                  <a:pt x="14813" y="12205"/>
                </a:lnTo>
                <a:lnTo>
                  <a:pt x="14813" y="11846"/>
                </a:lnTo>
                <a:cubicBezTo>
                  <a:pt x="14812" y="11649"/>
                  <a:pt x="14803" y="11413"/>
                  <a:pt x="14792" y="11319"/>
                </a:cubicBezTo>
                <a:cubicBezTo>
                  <a:pt x="14778" y="11211"/>
                  <a:pt x="14777" y="11130"/>
                  <a:pt x="14790" y="11097"/>
                </a:cubicBezTo>
                <a:cubicBezTo>
                  <a:pt x="14800" y="11068"/>
                  <a:pt x="14809" y="10958"/>
                  <a:pt x="14809" y="10854"/>
                </a:cubicBezTo>
                <a:cubicBezTo>
                  <a:pt x="14810" y="10685"/>
                  <a:pt x="14805" y="10666"/>
                  <a:pt x="14763" y="10666"/>
                </a:cubicBezTo>
                <a:cubicBezTo>
                  <a:pt x="14701" y="10666"/>
                  <a:pt x="14688" y="10607"/>
                  <a:pt x="14692" y="10352"/>
                </a:cubicBezTo>
                <a:cubicBezTo>
                  <a:pt x="14695" y="10151"/>
                  <a:pt x="14692" y="10138"/>
                  <a:pt x="14641" y="10125"/>
                </a:cubicBezTo>
                <a:cubicBezTo>
                  <a:pt x="14598" y="10114"/>
                  <a:pt x="14585" y="10084"/>
                  <a:pt x="14580" y="9991"/>
                </a:cubicBezTo>
                <a:cubicBezTo>
                  <a:pt x="14576" y="9899"/>
                  <a:pt x="14562" y="9868"/>
                  <a:pt x="14521" y="9858"/>
                </a:cubicBezTo>
                <a:cubicBezTo>
                  <a:pt x="14480" y="9847"/>
                  <a:pt x="14467" y="9817"/>
                  <a:pt x="14462" y="9719"/>
                </a:cubicBezTo>
                <a:cubicBezTo>
                  <a:pt x="14458" y="9631"/>
                  <a:pt x="14446" y="9599"/>
                  <a:pt x="14423" y="9608"/>
                </a:cubicBezTo>
                <a:cubicBezTo>
                  <a:pt x="14372" y="9627"/>
                  <a:pt x="14340" y="9562"/>
                  <a:pt x="14340" y="9439"/>
                </a:cubicBezTo>
                <a:cubicBezTo>
                  <a:pt x="14340" y="9358"/>
                  <a:pt x="14332" y="9331"/>
                  <a:pt x="14307" y="9341"/>
                </a:cubicBezTo>
                <a:cubicBezTo>
                  <a:pt x="14254" y="9360"/>
                  <a:pt x="14222" y="9296"/>
                  <a:pt x="14222" y="9170"/>
                </a:cubicBezTo>
                <a:cubicBezTo>
                  <a:pt x="14222" y="9079"/>
                  <a:pt x="14215" y="9060"/>
                  <a:pt x="14184" y="9078"/>
                </a:cubicBezTo>
                <a:cubicBezTo>
                  <a:pt x="14136" y="9107"/>
                  <a:pt x="14097" y="9006"/>
                  <a:pt x="14110" y="8890"/>
                </a:cubicBezTo>
                <a:cubicBezTo>
                  <a:pt x="14119" y="8820"/>
                  <a:pt x="14108" y="8802"/>
                  <a:pt x="14058" y="8791"/>
                </a:cubicBezTo>
                <a:cubicBezTo>
                  <a:pt x="14007" y="8780"/>
                  <a:pt x="13997" y="8760"/>
                  <a:pt x="13997" y="8668"/>
                </a:cubicBezTo>
                <a:cubicBezTo>
                  <a:pt x="13997" y="8579"/>
                  <a:pt x="13985" y="8552"/>
                  <a:pt x="13937" y="8534"/>
                </a:cubicBezTo>
                <a:cubicBezTo>
                  <a:pt x="13890" y="8516"/>
                  <a:pt x="13878" y="8489"/>
                  <a:pt x="13878" y="8401"/>
                </a:cubicBezTo>
                <a:cubicBezTo>
                  <a:pt x="13878" y="8312"/>
                  <a:pt x="13866" y="8285"/>
                  <a:pt x="13819" y="8267"/>
                </a:cubicBezTo>
                <a:cubicBezTo>
                  <a:pt x="13772" y="8249"/>
                  <a:pt x="13760" y="8222"/>
                  <a:pt x="13760" y="8133"/>
                </a:cubicBezTo>
                <a:cubicBezTo>
                  <a:pt x="13760" y="8045"/>
                  <a:pt x="13748" y="8018"/>
                  <a:pt x="13701" y="8000"/>
                </a:cubicBezTo>
                <a:cubicBezTo>
                  <a:pt x="13651" y="7981"/>
                  <a:pt x="13642" y="7958"/>
                  <a:pt x="13643" y="7854"/>
                </a:cubicBezTo>
                <a:cubicBezTo>
                  <a:pt x="13644" y="7748"/>
                  <a:pt x="13638" y="7732"/>
                  <a:pt x="13601" y="7752"/>
                </a:cubicBezTo>
                <a:cubicBezTo>
                  <a:pt x="13548" y="7783"/>
                  <a:pt x="13505" y="7679"/>
                  <a:pt x="13520" y="7552"/>
                </a:cubicBezTo>
                <a:cubicBezTo>
                  <a:pt x="13529" y="7473"/>
                  <a:pt x="13525" y="7463"/>
                  <a:pt x="13486" y="7485"/>
                </a:cubicBezTo>
                <a:cubicBezTo>
                  <a:pt x="13430" y="7517"/>
                  <a:pt x="13388" y="7415"/>
                  <a:pt x="13403" y="7285"/>
                </a:cubicBezTo>
                <a:cubicBezTo>
                  <a:pt x="13412" y="7206"/>
                  <a:pt x="13407" y="7196"/>
                  <a:pt x="13368" y="7218"/>
                </a:cubicBezTo>
                <a:cubicBezTo>
                  <a:pt x="13310" y="7251"/>
                  <a:pt x="13271" y="7149"/>
                  <a:pt x="13289" y="7018"/>
                </a:cubicBezTo>
                <a:cubicBezTo>
                  <a:pt x="13301" y="6931"/>
                  <a:pt x="13297" y="6925"/>
                  <a:pt x="13251" y="6951"/>
                </a:cubicBezTo>
                <a:cubicBezTo>
                  <a:pt x="13207" y="6976"/>
                  <a:pt x="13196" y="6962"/>
                  <a:pt x="13179" y="6864"/>
                </a:cubicBezTo>
                <a:cubicBezTo>
                  <a:pt x="13169" y="6801"/>
                  <a:pt x="13164" y="6733"/>
                  <a:pt x="13169" y="6716"/>
                </a:cubicBezTo>
                <a:cubicBezTo>
                  <a:pt x="13173" y="6699"/>
                  <a:pt x="13155" y="6682"/>
                  <a:pt x="13128" y="6676"/>
                </a:cubicBezTo>
                <a:cubicBezTo>
                  <a:pt x="13057" y="6663"/>
                  <a:pt x="13046" y="6640"/>
                  <a:pt x="13057" y="6513"/>
                </a:cubicBezTo>
                <a:cubicBezTo>
                  <a:pt x="13065" y="6417"/>
                  <a:pt x="13059" y="6399"/>
                  <a:pt x="13017" y="6399"/>
                </a:cubicBezTo>
                <a:cubicBezTo>
                  <a:pt x="12962" y="6399"/>
                  <a:pt x="12915" y="6297"/>
                  <a:pt x="12930" y="6209"/>
                </a:cubicBezTo>
                <a:cubicBezTo>
                  <a:pt x="12937" y="6165"/>
                  <a:pt x="12915" y="6150"/>
                  <a:pt x="12839" y="6152"/>
                </a:cubicBezTo>
                <a:cubicBezTo>
                  <a:pt x="12783" y="6153"/>
                  <a:pt x="12726" y="6172"/>
                  <a:pt x="12713" y="6192"/>
                </a:cubicBezTo>
                <a:cubicBezTo>
                  <a:pt x="12699" y="6211"/>
                  <a:pt x="12677" y="6211"/>
                  <a:pt x="12664" y="6192"/>
                </a:cubicBezTo>
                <a:cubicBezTo>
                  <a:pt x="12650" y="6172"/>
                  <a:pt x="12626" y="6158"/>
                  <a:pt x="12610" y="6157"/>
                </a:cubicBezTo>
                <a:cubicBezTo>
                  <a:pt x="12594" y="6156"/>
                  <a:pt x="12582" y="6129"/>
                  <a:pt x="12585" y="6098"/>
                </a:cubicBezTo>
                <a:cubicBezTo>
                  <a:pt x="12588" y="6066"/>
                  <a:pt x="12580" y="5999"/>
                  <a:pt x="12568" y="5949"/>
                </a:cubicBezTo>
                <a:cubicBezTo>
                  <a:pt x="12549" y="5867"/>
                  <a:pt x="12532" y="5858"/>
                  <a:pt x="12396" y="5872"/>
                </a:cubicBezTo>
                <a:lnTo>
                  <a:pt x="12246" y="5890"/>
                </a:lnTo>
                <a:lnTo>
                  <a:pt x="12233" y="5712"/>
                </a:lnTo>
                <a:cubicBezTo>
                  <a:pt x="12226" y="5614"/>
                  <a:pt x="12215" y="5489"/>
                  <a:pt x="12209" y="5435"/>
                </a:cubicBezTo>
                <a:cubicBezTo>
                  <a:pt x="12203" y="5380"/>
                  <a:pt x="12207" y="5323"/>
                  <a:pt x="12218" y="5308"/>
                </a:cubicBezTo>
                <a:cubicBezTo>
                  <a:pt x="12247" y="5268"/>
                  <a:pt x="12233" y="4806"/>
                  <a:pt x="12204" y="4831"/>
                </a:cubicBezTo>
                <a:cubicBezTo>
                  <a:pt x="12155" y="4873"/>
                  <a:pt x="12103" y="4687"/>
                  <a:pt x="12109" y="4495"/>
                </a:cubicBezTo>
                <a:cubicBezTo>
                  <a:pt x="12115" y="4332"/>
                  <a:pt x="12109" y="4309"/>
                  <a:pt x="12067" y="4284"/>
                </a:cubicBezTo>
                <a:cubicBezTo>
                  <a:pt x="12016" y="4256"/>
                  <a:pt x="11970" y="4116"/>
                  <a:pt x="11989" y="4047"/>
                </a:cubicBezTo>
                <a:cubicBezTo>
                  <a:pt x="11995" y="4025"/>
                  <a:pt x="11972" y="4000"/>
                  <a:pt x="11936" y="3992"/>
                </a:cubicBezTo>
                <a:cubicBezTo>
                  <a:pt x="11878" y="3980"/>
                  <a:pt x="11872" y="3965"/>
                  <a:pt x="11878" y="3851"/>
                </a:cubicBezTo>
                <a:cubicBezTo>
                  <a:pt x="11884" y="3740"/>
                  <a:pt x="11880" y="3729"/>
                  <a:pt x="11843" y="3755"/>
                </a:cubicBezTo>
                <a:cubicBezTo>
                  <a:pt x="11786" y="3796"/>
                  <a:pt x="11747" y="3713"/>
                  <a:pt x="11759" y="3572"/>
                </a:cubicBezTo>
                <a:cubicBezTo>
                  <a:pt x="11768" y="3470"/>
                  <a:pt x="11764" y="3461"/>
                  <a:pt x="11726" y="3488"/>
                </a:cubicBezTo>
                <a:cubicBezTo>
                  <a:pt x="11668" y="3530"/>
                  <a:pt x="11630" y="3446"/>
                  <a:pt x="11642" y="3305"/>
                </a:cubicBezTo>
                <a:cubicBezTo>
                  <a:pt x="11650" y="3202"/>
                  <a:pt x="11646" y="3193"/>
                  <a:pt x="11608" y="3221"/>
                </a:cubicBezTo>
                <a:cubicBezTo>
                  <a:pt x="11551" y="3262"/>
                  <a:pt x="11511" y="3181"/>
                  <a:pt x="11522" y="3048"/>
                </a:cubicBezTo>
                <a:cubicBezTo>
                  <a:pt x="11530" y="2956"/>
                  <a:pt x="11526" y="2943"/>
                  <a:pt x="11491" y="2963"/>
                </a:cubicBezTo>
                <a:cubicBezTo>
                  <a:pt x="11434" y="2997"/>
                  <a:pt x="11393" y="2911"/>
                  <a:pt x="11404" y="2780"/>
                </a:cubicBezTo>
                <a:cubicBezTo>
                  <a:pt x="11412" y="2689"/>
                  <a:pt x="11408" y="2675"/>
                  <a:pt x="11372" y="2696"/>
                </a:cubicBezTo>
                <a:cubicBezTo>
                  <a:pt x="11316" y="2730"/>
                  <a:pt x="11276" y="2644"/>
                  <a:pt x="11287" y="2513"/>
                </a:cubicBezTo>
                <a:cubicBezTo>
                  <a:pt x="11295" y="2421"/>
                  <a:pt x="11289" y="2411"/>
                  <a:pt x="11254" y="2432"/>
                </a:cubicBezTo>
                <a:cubicBezTo>
                  <a:pt x="11197" y="2465"/>
                  <a:pt x="11157" y="2377"/>
                  <a:pt x="11169" y="2246"/>
                </a:cubicBezTo>
                <a:cubicBezTo>
                  <a:pt x="11176" y="2154"/>
                  <a:pt x="11171" y="2144"/>
                  <a:pt x="11136" y="2164"/>
                </a:cubicBezTo>
                <a:cubicBezTo>
                  <a:pt x="11082" y="2196"/>
                  <a:pt x="11037" y="2110"/>
                  <a:pt x="11050" y="1999"/>
                </a:cubicBezTo>
                <a:cubicBezTo>
                  <a:pt x="11058" y="1929"/>
                  <a:pt x="11050" y="1912"/>
                  <a:pt x="11010" y="1912"/>
                </a:cubicBezTo>
                <a:cubicBezTo>
                  <a:pt x="10954" y="1912"/>
                  <a:pt x="10926" y="1840"/>
                  <a:pt x="10934" y="1722"/>
                </a:cubicBezTo>
                <a:cubicBezTo>
                  <a:pt x="10938" y="1665"/>
                  <a:pt x="10926" y="1645"/>
                  <a:pt x="10890" y="1645"/>
                </a:cubicBezTo>
                <a:cubicBezTo>
                  <a:pt x="10835" y="1645"/>
                  <a:pt x="10807" y="1572"/>
                  <a:pt x="10816" y="1455"/>
                </a:cubicBezTo>
                <a:cubicBezTo>
                  <a:pt x="10820" y="1398"/>
                  <a:pt x="10809" y="1378"/>
                  <a:pt x="10773" y="1378"/>
                </a:cubicBezTo>
                <a:cubicBezTo>
                  <a:pt x="10718" y="1378"/>
                  <a:pt x="10690" y="1307"/>
                  <a:pt x="10699" y="1190"/>
                </a:cubicBezTo>
                <a:cubicBezTo>
                  <a:pt x="10703" y="1133"/>
                  <a:pt x="10691" y="1111"/>
                  <a:pt x="10655" y="1111"/>
                </a:cubicBezTo>
                <a:cubicBezTo>
                  <a:pt x="10601" y="1111"/>
                  <a:pt x="10572" y="1040"/>
                  <a:pt x="10580" y="925"/>
                </a:cubicBezTo>
                <a:cubicBezTo>
                  <a:pt x="10584" y="873"/>
                  <a:pt x="10569" y="846"/>
                  <a:pt x="10530" y="836"/>
                </a:cubicBezTo>
                <a:cubicBezTo>
                  <a:pt x="10487" y="825"/>
                  <a:pt x="10473" y="796"/>
                  <a:pt x="10469" y="703"/>
                </a:cubicBezTo>
                <a:cubicBezTo>
                  <a:pt x="10464" y="610"/>
                  <a:pt x="10451" y="580"/>
                  <a:pt x="10411" y="569"/>
                </a:cubicBezTo>
                <a:cubicBezTo>
                  <a:pt x="10372" y="559"/>
                  <a:pt x="10354" y="525"/>
                  <a:pt x="10347" y="443"/>
                </a:cubicBezTo>
                <a:cubicBezTo>
                  <a:pt x="10338" y="342"/>
                  <a:pt x="10327" y="328"/>
                  <a:pt x="10240" y="317"/>
                </a:cubicBezTo>
                <a:cubicBezTo>
                  <a:pt x="10118" y="300"/>
                  <a:pt x="10112" y="292"/>
                  <a:pt x="10112" y="131"/>
                </a:cubicBezTo>
                <a:lnTo>
                  <a:pt x="10112" y="0"/>
                </a:lnTo>
                <a:lnTo>
                  <a:pt x="9531" y="0"/>
                </a:lnTo>
                <a:lnTo>
                  <a:pt x="8952" y="0"/>
                </a:lnTo>
                <a:close/>
                <a:moveTo>
                  <a:pt x="2276" y="15201"/>
                </a:moveTo>
                <a:cubicBezTo>
                  <a:pt x="2268" y="15205"/>
                  <a:pt x="2267" y="15227"/>
                  <a:pt x="2281" y="15265"/>
                </a:cubicBezTo>
                <a:cubicBezTo>
                  <a:pt x="2301" y="15319"/>
                  <a:pt x="2300" y="15336"/>
                  <a:pt x="2274" y="15359"/>
                </a:cubicBezTo>
                <a:cubicBezTo>
                  <a:pt x="2256" y="15374"/>
                  <a:pt x="2230" y="15366"/>
                  <a:pt x="2216" y="15339"/>
                </a:cubicBezTo>
                <a:cubicBezTo>
                  <a:pt x="2196" y="15301"/>
                  <a:pt x="2176" y="15316"/>
                  <a:pt x="2136" y="15401"/>
                </a:cubicBezTo>
                <a:cubicBezTo>
                  <a:pt x="2107" y="15462"/>
                  <a:pt x="2080" y="15550"/>
                  <a:pt x="2076" y="15596"/>
                </a:cubicBezTo>
                <a:cubicBezTo>
                  <a:pt x="2072" y="15643"/>
                  <a:pt x="2054" y="15742"/>
                  <a:pt x="2037" y="15817"/>
                </a:cubicBezTo>
                <a:cubicBezTo>
                  <a:pt x="2020" y="15891"/>
                  <a:pt x="2007" y="15990"/>
                  <a:pt x="2007" y="16039"/>
                </a:cubicBezTo>
                <a:cubicBezTo>
                  <a:pt x="2007" y="16088"/>
                  <a:pt x="1992" y="16149"/>
                  <a:pt x="1973" y="16173"/>
                </a:cubicBezTo>
                <a:cubicBezTo>
                  <a:pt x="1940" y="16214"/>
                  <a:pt x="1940" y="16220"/>
                  <a:pt x="1977" y="16282"/>
                </a:cubicBezTo>
                <a:cubicBezTo>
                  <a:pt x="1999" y="16318"/>
                  <a:pt x="2009" y="16362"/>
                  <a:pt x="2001" y="16381"/>
                </a:cubicBezTo>
                <a:cubicBezTo>
                  <a:pt x="1993" y="16399"/>
                  <a:pt x="2001" y="16448"/>
                  <a:pt x="2018" y="16489"/>
                </a:cubicBezTo>
                <a:cubicBezTo>
                  <a:pt x="2034" y="16531"/>
                  <a:pt x="2045" y="16584"/>
                  <a:pt x="2042" y="16606"/>
                </a:cubicBezTo>
                <a:cubicBezTo>
                  <a:pt x="2038" y="16627"/>
                  <a:pt x="2041" y="16645"/>
                  <a:pt x="2046" y="16645"/>
                </a:cubicBezTo>
                <a:cubicBezTo>
                  <a:pt x="2051" y="16645"/>
                  <a:pt x="2085" y="16692"/>
                  <a:pt x="2120" y="16749"/>
                </a:cubicBezTo>
                <a:cubicBezTo>
                  <a:pt x="2173" y="16834"/>
                  <a:pt x="2181" y="16865"/>
                  <a:pt x="2162" y="16917"/>
                </a:cubicBezTo>
                <a:cubicBezTo>
                  <a:pt x="2142" y="16972"/>
                  <a:pt x="2152" y="16981"/>
                  <a:pt x="2234" y="16977"/>
                </a:cubicBezTo>
                <a:cubicBezTo>
                  <a:pt x="2345" y="16971"/>
                  <a:pt x="2347" y="16972"/>
                  <a:pt x="2597" y="17044"/>
                </a:cubicBezTo>
                <a:cubicBezTo>
                  <a:pt x="2740" y="17084"/>
                  <a:pt x="2782" y="17112"/>
                  <a:pt x="2778" y="17160"/>
                </a:cubicBezTo>
                <a:cubicBezTo>
                  <a:pt x="2773" y="17210"/>
                  <a:pt x="2776" y="17212"/>
                  <a:pt x="2796" y="17167"/>
                </a:cubicBezTo>
                <a:cubicBezTo>
                  <a:pt x="2832" y="17087"/>
                  <a:pt x="2928" y="17099"/>
                  <a:pt x="3023" y="17197"/>
                </a:cubicBezTo>
                <a:cubicBezTo>
                  <a:pt x="3097" y="17273"/>
                  <a:pt x="3105" y="17294"/>
                  <a:pt x="3095" y="17407"/>
                </a:cubicBezTo>
                <a:cubicBezTo>
                  <a:pt x="3089" y="17476"/>
                  <a:pt x="3083" y="17593"/>
                  <a:pt x="3081" y="17664"/>
                </a:cubicBezTo>
                <a:cubicBezTo>
                  <a:pt x="3077" y="17836"/>
                  <a:pt x="3003" y="17935"/>
                  <a:pt x="2831" y="18001"/>
                </a:cubicBezTo>
                <a:cubicBezTo>
                  <a:pt x="2673" y="18061"/>
                  <a:pt x="2425" y="17980"/>
                  <a:pt x="2436" y="17870"/>
                </a:cubicBezTo>
                <a:cubicBezTo>
                  <a:pt x="2441" y="17822"/>
                  <a:pt x="2436" y="17819"/>
                  <a:pt x="2415" y="17857"/>
                </a:cubicBezTo>
                <a:cubicBezTo>
                  <a:pt x="2395" y="17895"/>
                  <a:pt x="2373" y="17886"/>
                  <a:pt x="2325" y="17820"/>
                </a:cubicBezTo>
                <a:cubicBezTo>
                  <a:pt x="2291" y="17773"/>
                  <a:pt x="2265" y="17718"/>
                  <a:pt x="2267" y="17699"/>
                </a:cubicBezTo>
                <a:cubicBezTo>
                  <a:pt x="2275" y="17644"/>
                  <a:pt x="2206" y="17447"/>
                  <a:pt x="2191" y="17481"/>
                </a:cubicBezTo>
                <a:cubicBezTo>
                  <a:pt x="2183" y="17498"/>
                  <a:pt x="2156" y="17469"/>
                  <a:pt x="2131" y="17417"/>
                </a:cubicBezTo>
                <a:cubicBezTo>
                  <a:pt x="2083" y="17315"/>
                  <a:pt x="2014" y="17333"/>
                  <a:pt x="2033" y="17442"/>
                </a:cubicBezTo>
                <a:cubicBezTo>
                  <a:pt x="2045" y="17514"/>
                  <a:pt x="1996" y="17621"/>
                  <a:pt x="1951" y="17622"/>
                </a:cubicBezTo>
                <a:cubicBezTo>
                  <a:pt x="1907" y="17623"/>
                  <a:pt x="1894" y="17912"/>
                  <a:pt x="1935" y="17964"/>
                </a:cubicBezTo>
                <a:cubicBezTo>
                  <a:pt x="1952" y="17985"/>
                  <a:pt x="1970" y="17998"/>
                  <a:pt x="1974" y="17991"/>
                </a:cubicBezTo>
                <a:cubicBezTo>
                  <a:pt x="1988" y="17965"/>
                  <a:pt x="2045" y="18101"/>
                  <a:pt x="2035" y="18137"/>
                </a:cubicBezTo>
                <a:cubicBezTo>
                  <a:pt x="2020" y="18191"/>
                  <a:pt x="2093" y="18266"/>
                  <a:pt x="2122" y="18226"/>
                </a:cubicBezTo>
                <a:cubicBezTo>
                  <a:pt x="2135" y="18207"/>
                  <a:pt x="2187" y="18235"/>
                  <a:pt x="2239" y="18290"/>
                </a:cubicBezTo>
                <a:cubicBezTo>
                  <a:pt x="2381" y="18442"/>
                  <a:pt x="2541" y="18501"/>
                  <a:pt x="2782" y="18483"/>
                </a:cubicBezTo>
                <a:cubicBezTo>
                  <a:pt x="2934" y="18472"/>
                  <a:pt x="2998" y="18481"/>
                  <a:pt x="2996" y="18515"/>
                </a:cubicBezTo>
                <a:cubicBezTo>
                  <a:pt x="2993" y="18546"/>
                  <a:pt x="3017" y="18539"/>
                  <a:pt x="3059" y="18496"/>
                </a:cubicBezTo>
                <a:cubicBezTo>
                  <a:pt x="3096" y="18458"/>
                  <a:pt x="3121" y="18413"/>
                  <a:pt x="3116" y="18394"/>
                </a:cubicBezTo>
                <a:cubicBezTo>
                  <a:pt x="3111" y="18375"/>
                  <a:pt x="3133" y="18328"/>
                  <a:pt x="3165" y="18290"/>
                </a:cubicBezTo>
                <a:cubicBezTo>
                  <a:pt x="3202" y="18247"/>
                  <a:pt x="3229" y="18238"/>
                  <a:pt x="3237" y="18266"/>
                </a:cubicBezTo>
                <a:cubicBezTo>
                  <a:pt x="3258" y="18343"/>
                  <a:pt x="3283" y="18315"/>
                  <a:pt x="3275" y="18223"/>
                </a:cubicBezTo>
                <a:cubicBezTo>
                  <a:pt x="3266" y="18118"/>
                  <a:pt x="3335" y="17995"/>
                  <a:pt x="3381" y="18033"/>
                </a:cubicBezTo>
                <a:cubicBezTo>
                  <a:pt x="3408" y="18055"/>
                  <a:pt x="3406" y="18043"/>
                  <a:pt x="3376" y="17964"/>
                </a:cubicBezTo>
                <a:cubicBezTo>
                  <a:pt x="3346" y="17887"/>
                  <a:pt x="3344" y="17864"/>
                  <a:pt x="3366" y="17845"/>
                </a:cubicBezTo>
                <a:cubicBezTo>
                  <a:pt x="3399" y="17816"/>
                  <a:pt x="3399" y="17378"/>
                  <a:pt x="3365" y="17180"/>
                </a:cubicBezTo>
                <a:cubicBezTo>
                  <a:pt x="3347" y="17076"/>
                  <a:pt x="3348" y="17037"/>
                  <a:pt x="3368" y="17001"/>
                </a:cubicBezTo>
                <a:cubicBezTo>
                  <a:pt x="3382" y="16976"/>
                  <a:pt x="3396" y="16914"/>
                  <a:pt x="3399" y="16865"/>
                </a:cubicBezTo>
                <a:cubicBezTo>
                  <a:pt x="3403" y="16790"/>
                  <a:pt x="3401" y="16789"/>
                  <a:pt x="3384" y="16848"/>
                </a:cubicBezTo>
                <a:cubicBezTo>
                  <a:pt x="3360" y="16937"/>
                  <a:pt x="3316" y="16928"/>
                  <a:pt x="3217" y="16813"/>
                </a:cubicBezTo>
                <a:cubicBezTo>
                  <a:pt x="3174" y="16763"/>
                  <a:pt x="3089" y="16698"/>
                  <a:pt x="3030" y="16668"/>
                </a:cubicBezTo>
                <a:cubicBezTo>
                  <a:pt x="2970" y="16637"/>
                  <a:pt x="2908" y="16603"/>
                  <a:pt x="2893" y="16593"/>
                </a:cubicBezTo>
                <a:cubicBezTo>
                  <a:pt x="2877" y="16583"/>
                  <a:pt x="2794" y="16565"/>
                  <a:pt x="2706" y="16554"/>
                </a:cubicBezTo>
                <a:cubicBezTo>
                  <a:pt x="2501" y="16528"/>
                  <a:pt x="2410" y="16480"/>
                  <a:pt x="2410" y="16398"/>
                </a:cubicBezTo>
                <a:cubicBezTo>
                  <a:pt x="2410" y="16362"/>
                  <a:pt x="2421" y="16338"/>
                  <a:pt x="2434" y="16343"/>
                </a:cubicBezTo>
                <a:cubicBezTo>
                  <a:pt x="2447" y="16350"/>
                  <a:pt x="2453" y="16327"/>
                  <a:pt x="2447" y="16289"/>
                </a:cubicBezTo>
                <a:cubicBezTo>
                  <a:pt x="2441" y="16253"/>
                  <a:pt x="2430" y="16230"/>
                  <a:pt x="2423" y="16240"/>
                </a:cubicBezTo>
                <a:cubicBezTo>
                  <a:pt x="2395" y="16276"/>
                  <a:pt x="2317" y="16176"/>
                  <a:pt x="2327" y="16116"/>
                </a:cubicBezTo>
                <a:cubicBezTo>
                  <a:pt x="2334" y="16078"/>
                  <a:pt x="2322" y="16042"/>
                  <a:pt x="2296" y="16027"/>
                </a:cubicBezTo>
                <a:cubicBezTo>
                  <a:pt x="2253" y="16002"/>
                  <a:pt x="2253" y="16001"/>
                  <a:pt x="2304" y="15883"/>
                </a:cubicBezTo>
                <a:cubicBezTo>
                  <a:pt x="2352" y="15776"/>
                  <a:pt x="2417" y="15767"/>
                  <a:pt x="2389" y="15871"/>
                </a:cubicBezTo>
                <a:cubicBezTo>
                  <a:pt x="2381" y="15898"/>
                  <a:pt x="2419" y="15912"/>
                  <a:pt x="2486" y="15906"/>
                </a:cubicBezTo>
                <a:cubicBezTo>
                  <a:pt x="2546" y="15900"/>
                  <a:pt x="2590" y="15878"/>
                  <a:pt x="2584" y="15856"/>
                </a:cubicBezTo>
                <a:cubicBezTo>
                  <a:pt x="2578" y="15834"/>
                  <a:pt x="2561" y="15826"/>
                  <a:pt x="2547" y="15839"/>
                </a:cubicBezTo>
                <a:cubicBezTo>
                  <a:pt x="2517" y="15864"/>
                  <a:pt x="2472" y="15763"/>
                  <a:pt x="2492" y="15718"/>
                </a:cubicBezTo>
                <a:cubicBezTo>
                  <a:pt x="2499" y="15702"/>
                  <a:pt x="2567" y="15690"/>
                  <a:pt x="2644" y="15690"/>
                </a:cubicBezTo>
                <a:cubicBezTo>
                  <a:pt x="2800" y="15691"/>
                  <a:pt x="2964" y="15785"/>
                  <a:pt x="2955" y="15869"/>
                </a:cubicBezTo>
                <a:cubicBezTo>
                  <a:pt x="2952" y="15901"/>
                  <a:pt x="2961" y="15912"/>
                  <a:pt x="2979" y="15896"/>
                </a:cubicBezTo>
                <a:cubicBezTo>
                  <a:pt x="3007" y="15872"/>
                  <a:pt x="3197" y="16201"/>
                  <a:pt x="3197" y="16272"/>
                </a:cubicBezTo>
                <a:cubicBezTo>
                  <a:pt x="3197" y="16319"/>
                  <a:pt x="3250" y="16445"/>
                  <a:pt x="3271" y="16445"/>
                </a:cubicBezTo>
                <a:cubicBezTo>
                  <a:pt x="3283" y="16445"/>
                  <a:pt x="3282" y="16422"/>
                  <a:pt x="3268" y="16386"/>
                </a:cubicBezTo>
                <a:cubicBezTo>
                  <a:pt x="3252" y="16340"/>
                  <a:pt x="3257" y="16302"/>
                  <a:pt x="3292" y="16227"/>
                </a:cubicBezTo>
                <a:cubicBezTo>
                  <a:pt x="3318" y="16173"/>
                  <a:pt x="3351" y="16136"/>
                  <a:pt x="3366" y="16143"/>
                </a:cubicBezTo>
                <a:cubicBezTo>
                  <a:pt x="3386" y="16153"/>
                  <a:pt x="3394" y="16099"/>
                  <a:pt x="3395" y="15940"/>
                </a:cubicBezTo>
                <a:cubicBezTo>
                  <a:pt x="3397" y="15737"/>
                  <a:pt x="3395" y="15726"/>
                  <a:pt x="3352" y="15745"/>
                </a:cubicBezTo>
                <a:cubicBezTo>
                  <a:pt x="3326" y="15756"/>
                  <a:pt x="3295" y="15739"/>
                  <a:pt x="3283" y="15705"/>
                </a:cubicBezTo>
                <a:cubicBezTo>
                  <a:pt x="3270" y="15672"/>
                  <a:pt x="3268" y="15643"/>
                  <a:pt x="3276" y="15643"/>
                </a:cubicBezTo>
                <a:cubicBezTo>
                  <a:pt x="3284" y="15643"/>
                  <a:pt x="3275" y="15604"/>
                  <a:pt x="3255" y="15554"/>
                </a:cubicBezTo>
                <a:cubicBezTo>
                  <a:pt x="3235" y="15505"/>
                  <a:pt x="3206" y="15474"/>
                  <a:pt x="3191" y="15488"/>
                </a:cubicBezTo>
                <a:cubicBezTo>
                  <a:pt x="3159" y="15515"/>
                  <a:pt x="3104" y="15430"/>
                  <a:pt x="3118" y="15376"/>
                </a:cubicBezTo>
                <a:cubicBezTo>
                  <a:pt x="3123" y="15357"/>
                  <a:pt x="3104" y="15309"/>
                  <a:pt x="3076" y="15267"/>
                </a:cubicBezTo>
                <a:cubicBezTo>
                  <a:pt x="3035" y="15207"/>
                  <a:pt x="3016" y="15200"/>
                  <a:pt x="2982" y="15240"/>
                </a:cubicBezTo>
                <a:cubicBezTo>
                  <a:pt x="2952" y="15277"/>
                  <a:pt x="2902" y="15280"/>
                  <a:pt x="2803" y="15248"/>
                </a:cubicBezTo>
                <a:cubicBezTo>
                  <a:pt x="2707" y="15216"/>
                  <a:pt x="2616" y="15217"/>
                  <a:pt x="2502" y="15250"/>
                </a:cubicBezTo>
                <a:cubicBezTo>
                  <a:pt x="2382" y="15285"/>
                  <a:pt x="2331" y="15286"/>
                  <a:pt x="2315" y="15250"/>
                </a:cubicBezTo>
                <a:cubicBezTo>
                  <a:pt x="2299" y="15213"/>
                  <a:pt x="2284" y="15197"/>
                  <a:pt x="2276" y="15201"/>
                </a:cubicBezTo>
                <a:close/>
                <a:moveTo>
                  <a:pt x="5835" y="15201"/>
                </a:moveTo>
                <a:cubicBezTo>
                  <a:pt x="5818" y="15185"/>
                  <a:pt x="5809" y="15253"/>
                  <a:pt x="5812" y="15386"/>
                </a:cubicBezTo>
                <a:cubicBezTo>
                  <a:pt x="5815" y="15525"/>
                  <a:pt x="5798" y="15647"/>
                  <a:pt x="5748" y="15864"/>
                </a:cubicBezTo>
                <a:cubicBezTo>
                  <a:pt x="5711" y="16024"/>
                  <a:pt x="5668" y="16215"/>
                  <a:pt x="5652" y="16287"/>
                </a:cubicBezTo>
                <a:cubicBezTo>
                  <a:pt x="5623" y="16411"/>
                  <a:pt x="5620" y="16413"/>
                  <a:pt x="5595" y="16334"/>
                </a:cubicBezTo>
                <a:cubicBezTo>
                  <a:pt x="5565" y="16242"/>
                  <a:pt x="5564" y="16245"/>
                  <a:pt x="5559" y="16534"/>
                </a:cubicBezTo>
                <a:cubicBezTo>
                  <a:pt x="5556" y="16682"/>
                  <a:pt x="5546" y="16736"/>
                  <a:pt x="5521" y="16747"/>
                </a:cubicBezTo>
                <a:cubicBezTo>
                  <a:pt x="5503" y="16755"/>
                  <a:pt x="5488" y="16789"/>
                  <a:pt x="5488" y="16821"/>
                </a:cubicBezTo>
                <a:cubicBezTo>
                  <a:pt x="5488" y="16853"/>
                  <a:pt x="5475" y="16901"/>
                  <a:pt x="5460" y="16930"/>
                </a:cubicBezTo>
                <a:cubicBezTo>
                  <a:pt x="5444" y="16960"/>
                  <a:pt x="5436" y="17029"/>
                  <a:pt x="5441" y="17095"/>
                </a:cubicBezTo>
                <a:cubicBezTo>
                  <a:pt x="5446" y="17158"/>
                  <a:pt x="5437" y="17258"/>
                  <a:pt x="5419" y="17318"/>
                </a:cubicBezTo>
                <a:cubicBezTo>
                  <a:pt x="5394" y="17406"/>
                  <a:pt x="5382" y="17418"/>
                  <a:pt x="5359" y="17375"/>
                </a:cubicBezTo>
                <a:cubicBezTo>
                  <a:pt x="5344" y="17346"/>
                  <a:pt x="5330" y="17329"/>
                  <a:pt x="5330" y="17338"/>
                </a:cubicBezTo>
                <a:cubicBezTo>
                  <a:pt x="5317" y="17475"/>
                  <a:pt x="5318" y="17515"/>
                  <a:pt x="5333" y="17536"/>
                </a:cubicBezTo>
                <a:cubicBezTo>
                  <a:pt x="5354" y="17565"/>
                  <a:pt x="5304" y="17850"/>
                  <a:pt x="5258" y="17964"/>
                </a:cubicBezTo>
                <a:cubicBezTo>
                  <a:pt x="5241" y="18007"/>
                  <a:pt x="5219" y="18028"/>
                  <a:pt x="5208" y="18013"/>
                </a:cubicBezTo>
                <a:cubicBezTo>
                  <a:pt x="5196" y="17996"/>
                  <a:pt x="5191" y="18034"/>
                  <a:pt x="5198" y="18115"/>
                </a:cubicBezTo>
                <a:cubicBezTo>
                  <a:pt x="5204" y="18185"/>
                  <a:pt x="5201" y="18279"/>
                  <a:pt x="5191" y="18322"/>
                </a:cubicBezTo>
                <a:cubicBezTo>
                  <a:pt x="5174" y="18394"/>
                  <a:pt x="5184" y="18399"/>
                  <a:pt x="5307" y="18399"/>
                </a:cubicBezTo>
                <a:cubicBezTo>
                  <a:pt x="5381" y="18399"/>
                  <a:pt x="5451" y="18421"/>
                  <a:pt x="5463" y="18449"/>
                </a:cubicBezTo>
                <a:cubicBezTo>
                  <a:pt x="5475" y="18476"/>
                  <a:pt x="5494" y="18485"/>
                  <a:pt x="5506" y="18468"/>
                </a:cubicBezTo>
                <a:cubicBezTo>
                  <a:pt x="5537" y="18425"/>
                  <a:pt x="5533" y="18354"/>
                  <a:pt x="5500" y="18382"/>
                </a:cubicBezTo>
                <a:cubicBezTo>
                  <a:pt x="5450" y="18425"/>
                  <a:pt x="5448" y="18318"/>
                  <a:pt x="5497" y="18199"/>
                </a:cubicBezTo>
                <a:cubicBezTo>
                  <a:pt x="5524" y="18134"/>
                  <a:pt x="5540" y="18053"/>
                  <a:pt x="5534" y="18021"/>
                </a:cubicBezTo>
                <a:cubicBezTo>
                  <a:pt x="5529" y="17988"/>
                  <a:pt x="5543" y="17941"/>
                  <a:pt x="5565" y="17914"/>
                </a:cubicBezTo>
                <a:cubicBezTo>
                  <a:pt x="5590" y="17884"/>
                  <a:pt x="5604" y="17827"/>
                  <a:pt x="5601" y="17766"/>
                </a:cubicBezTo>
                <a:cubicBezTo>
                  <a:pt x="5597" y="17668"/>
                  <a:pt x="5600" y="17667"/>
                  <a:pt x="5889" y="17659"/>
                </a:cubicBezTo>
                <a:cubicBezTo>
                  <a:pt x="6146" y="17653"/>
                  <a:pt x="6186" y="17640"/>
                  <a:pt x="6223" y="17565"/>
                </a:cubicBezTo>
                <a:cubicBezTo>
                  <a:pt x="6277" y="17458"/>
                  <a:pt x="6349" y="17448"/>
                  <a:pt x="6370" y="17546"/>
                </a:cubicBezTo>
                <a:cubicBezTo>
                  <a:pt x="6379" y="17587"/>
                  <a:pt x="6385" y="17696"/>
                  <a:pt x="6382" y="17788"/>
                </a:cubicBezTo>
                <a:cubicBezTo>
                  <a:pt x="6378" y="17932"/>
                  <a:pt x="6384" y="17960"/>
                  <a:pt x="6425" y="17984"/>
                </a:cubicBezTo>
                <a:cubicBezTo>
                  <a:pt x="6487" y="18019"/>
                  <a:pt x="6505" y="18106"/>
                  <a:pt x="6502" y="18367"/>
                </a:cubicBezTo>
                <a:cubicBezTo>
                  <a:pt x="6500" y="18502"/>
                  <a:pt x="6506" y="18575"/>
                  <a:pt x="6519" y="18565"/>
                </a:cubicBezTo>
                <a:cubicBezTo>
                  <a:pt x="6531" y="18556"/>
                  <a:pt x="6541" y="18520"/>
                  <a:pt x="6541" y="18486"/>
                </a:cubicBezTo>
                <a:cubicBezTo>
                  <a:pt x="6541" y="18438"/>
                  <a:pt x="6576" y="18419"/>
                  <a:pt x="6683" y="18409"/>
                </a:cubicBezTo>
                <a:cubicBezTo>
                  <a:pt x="6762" y="18402"/>
                  <a:pt x="6826" y="18382"/>
                  <a:pt x="6826" y="18364"/>
                </a:cubicBezTo>
                <a:cubicBezTo>
                  <a:pt x="6825" y="18347"/>
                  <a:pt x="6813" y="18296"/>
                  <a:pt x="6797" y="18251"/>
                </a:cubicBezTo>
                <a:cubicBezTo>
                  <a:pt x="6781" y="18201"/>
                  <a:pt x="6773" y="18105"/>
                  <a:pt x="6779" y="18011"/>
                </a:cubicBezTo>
                <a:cubicBezTo>
                  <a:pt x="6786" y="17880"/>
                  <a:pt x="6782" y="17863"/>
                  <a:pt x="6759" y="17907"/>
                </a:cubicBezTo>
                <a:cubicBezTo>
                  <a:pt x="6718" y="17983"/>
                  <a:pt x="6540" y="17195"/>
                  <a:pt x="6569" y="17071"/>
                </a:cubicBezTo>
                <a:cubicBezTo>
                  <a:pt x="6584" y="17009"/>
                  <a:pt x="6582" y="16972"/>
                  <a:pt x="6561" y="16932"/>
                </a:cubicBezTo>
                <a:cubicBezTo>
                  <a:pt x="6545" y="16902"/>
                  <a:pt x="6536" y="16860"/>
                  <a:pt x="6542" y="16838"/>
                </a:cubicBezTo>
                <a:cubicBezTo>
                  <a:pt x="6548" y="16817"/>
                  <a:pt x="6535" y="16799"/>
                  <a:pt x="6514" y="16799"/>
                </a:cubicBezTo>
                <a:cubicBezTo>
                  <a:pt x="6492" y="16799"/>
                  <a:pt x="6460" y="16756"/>
                  <a:pt x="6444" y="16702"/>
                </a:cubicBezTo>
                <a:cubicBezTo>
                  <a:pt x="6416" y="16615"/>
                  <a:pt x="6417" y="16596"/>
                  <a:pt x="6444" y="16529"/>
                </a:cubicBezTo>
                <a:cubicBezTo>
                  <a:pt x="6470" y="16462"/>
                  <a:pt x="6471" y="16453"/>
                  <a:pt x="6441" y="16428"/>
                </a:cubicBezTo>
                <a:cubicBezTo>
                  <a:pt x="6413" y="16403"/>
                  <a:pt x="6413" y="16388"/>
                  <a:pt x="6436" y="16324"/>
                </a:cubicBezTo>
                <a:cubicBezTo>
                  <a:pt x="6451" y="16283"/>
                  <a:pt x="6453" y="16260"/>
                  <a:pt x="6442" y="16274"/>
                </a:cubicBezTo>
                <a:cubicBezTo>
                  <a:pt x="6432" y="16288"/>
                  <a:pt x="6403" y="16285"/>
                  <a:pt x="6379" y="16264"/>
                </a:cubicBezTo>
                <a:cubicBezTo>
                  <a:pt x="6328" y="16221"/>
                  <a:pt x="6246" y="15886"/>
                  <a:pt x="6276" y="15844"/>
                </a:cubicBezTo>
                <a:cubicBezTo>
                  <a:pt x="6287" y="15829"/>
                  <a:pt x="6290" y="15798"/>
                  <a:pt x="6284" y="15775"/>
                </a:cubicBezTo>
                <a:cubicBezTo>
                  <a:pt x="6277" y="15751"/>
                  <a:pt x="6265" y="15744"/>
                  <a:pt x="6255" y="15757"/>
                </a:cubicBezTo>
                <a:cubicBezTo>
                  <a:pt x="6246" y="15771"/>
                  <a:pt x="6224" y="15724"/>
                  <a:pt x="6208" y="15653"/>
                </a:cubicBezTo>
                <a:cubicBezTo>
                  <a:pt x="6184" y="15546"/>
                  <a:pt x="6184" y="15515"/>
                  <a:pt x="6206" y="15463"/>
                </a:cubicBezTo>
                <a:cubicBezTo>
                  <a:pt x="6224" y="15420"/>
                  <a:pt x="6226" y="15368"/>
                  <a:pt x="6215" y="15300"/>
                </a:cubicBezTo>
                <a:cubicBezTo>
                  <a:pt x="6197" y="15194"/>
                  <a:pt x="6168" y="15171"/>
                  <a:pt x="6148" y="15245"/>
                </a:cubicBezTo>
                <a:cubicBezTo>
                  <a:pt x="6141" y="15270"/>
                  <a:pt x="6074" y="15290"/>
                  <a:pt x="6000" y="15290"/>
                </a:cubicBezTo>
                <a:cubicBezTo>
                  <a:pt x="5925" y="15290"/>
                  <a:pt x="5859" y="15270"/>
                  <a:pt x="5852" y="15245"/>
                </a:cubicBezTo>
                <a:cubicBezTo>
                  <a:pt x="5845" y="15221"/>
                  <a:pt x="5840" y="15206"/>
                  <a:pt x="5835" y="15201"/>
                </a:cubicBezTo>
                <a:close/>
                <a:moveTo>
                  <a:pt x="17009" y="15201"/>
                </a:moveTo>
                <a:cubicBezTo>
                  <a:pt x="16998" y="15201"/>
                  <a:pt x="16996" y="15212"/>
                  <a:pt x="17003" y="15228"/>
                </a:cubicBezTo>
                <a:cubicBezTo>
                  <a:pt x="17010" y="15244"/>
                  <a:pt x="17005" y="15287"/>
                  <a:pt x="16992" y="15322"/>
                </a:cubicBezTo>
                <a:cubicBezTo>
                  <a:pt x="16973" y="15374"/>
                  <a:pt x="16976" y="15384"/>
                  <a:pt x="17007" y="15371"/>
                </a:cubicBezTo>
                <a:cubicBezTo>
                  <a:pt x="17045" y="15357"/>
                  <a:pt x="17045" y="15396"/>
                  <a:pt x="17050" y="16878"/>
                </a:cubicBezTo>
                <a:cubicBezTo>
                  <a:pt x="17055" y="18215"/>
                  <a:pt x="17053" y="18406"/>
                  <a:pt x="17026" y="18429"/>
                </a:cubicBezTo>
                <a:cubicBezTo>
                  <a:pt x="17002" y="18450"/>
                  <a:pt x="17000" y="18468"/>
                  <a:pt x="17020" y="18520"/>
                </a:cubicBezTo>
                <a:cubicBezTo>
                  <a:pt x="17040" y="18577"/>
                  <a:pt x="17046" y="18573"/>
                  <a:pt x="17059" y="18493"/>
                </a:cubicBezTo>
                <a:cubicBezTo>
                  <a:pt x="17074" y="18403"/>
                  <a:pt x="17085" y="18399"/>
                  <a:pt x="17506" y="18399"/>
                </a:cubicBezTo>
                <a:cubicBezTo>
                  <a:pt x="17925" y="18399"/>
                  <a:pt x="18027" y="18431"/>
                  <a:pt x="17918" y="18530"/>
                </a:cubicBezTo>
                <a:cubicBezTo>
                  <a:pt x="17875" y="18568"/>
                  <a:pt x="17876" y="18572"/>
                  <a:pt x="17935" y="18575"/>
                </a:cubicBezTo>
                <a:cubicBezTo>
                  <a:pt x="17978" y="18577"/>
                  <a:pt x="18000" y="18555"/>
                  <a:pt x="18002" y="18510"/>
                </a:cubicBezTo>
                <a:cubicBezTo>
                  <a:pt x="18007" y="18385"/>
                  <a:pt x="18009" y="18363"/>
                  <a:pt x="18024" y="18330"/>
                </a:cubicBezTo>
                <a:cubicBezTo>
                  <a:pt x="18047" y="18277"/>
                  <a:pt x="18326" y="18298"/>
                  <a:pt x="18374" y="18357"/>
                </a:cubicBezTo>
                <a:cubicBezTo>
                  <a:pt x="18398" y="18386"/>
                  <a:pt x="18477" y="18409"/>
                  <a:pt x="18547" y="18409"/>
                </a:cubicBezTo>
                <a:cubicBezTo>
                  <a:pt x="18650" y="18409"/>
                  <a:pt x="18681" y="18393"/>
                  <a:pt x="18703" y="18327"/>
                </a:cubicBezTo>
                <a:cubicBezTo>
                  <a:pt x="18718" y="18282"/>
                  <a:pt x="18740" y="18251"/>
                  <a:pt x="18751" y="18258"/>
                </a:cubicBezTo>
                <a:cubicBezTo>
                  <a:pt x="18763" y="18265"/>
                  <a:pt x="18785" y="18260"/>
                  <a:pt x="18802" y="18246"/>
                </a:cubicBezTo>
                <a:cubicBezTo>
                  <a:pt x="18827" y="18224"/>
                  <a:pt x="18826" y="18210"/>
                  <a:pt x="18798" y="18139"/>
                </a:cubicBezTo>
                <a:cubicBezTo>
                  <a:pt x="18768" y="18064"/>
                  <a:pt x="18769" y="18043"/>
                  <a:pt x="18807" y="17850"/>
                </a:cubicBezTo>
                <a:lnTo>
                  <a:pt x="18848" y="17645"/>
                </a:lnTo>
                <a:lnTo>
                  <a:pt x="19113" y="17645"/>
                </a:lnTo>
                <a:cubicBezTo>
                  <a:pt x="19400" y="17645"/>
                  <a:pt x="19397" y="17647"/>
                  <a:pt x="19407" y="17382"/>
                </a:cubicBezTo>
                <a:cubicBezTo>
                  <a:pt x="19410" y="17319"/>
                  <a:pt x="19414" y="17262"/>
                  <a:pt x="19416" y="17256"/>
                </a:cubicBezTo>
                <a:cubicBezTo>
                  <a:pt x="19418" y="17250"/>
                  <a:pt x="19422" y="17227"/>
                  <a:pt x="19424" y="17204"/>
                </a:cubicBezTo>
                <a:cubicBezTo>
                  <a:pt x="19425" y="17182"/>
                  <a:pt x="19432" y="17148"/>
                  <a:pt x="19440" y="17130"/>
                </a:cubicBezTo>
                <a:cubicBezTo>
                  <a:pt x="19448" y="17112"/>
                  <a:pt x="19447" y="17073"/>
                  <a:pt x="19436" y="17044"/>
                </a:cubicBezTo>
                <a:cubicBezTo>
                  <a:pt x="19422" y="17006"/>
                  <a:pt x="19425" y="16972"/>
                  <a:pt x="19444" y="16935"/>
                </a:cubicBezTo>
                <a:cubicBezTo>
                  <a:pt x="19469" y="16889"/>
                  <a:pt x="19499" y="16997"/>
                  <a:pt x="19642" y="17640"/>
                </a:cubicBezTo>
                <a:lnTo>
                  <a:pt x="19809" y="18399"/>
                </a:lnTo>
                <a:lnTo>
                  <a:pt x="19958" y="18399"/>
                </a:lnTo>
                <a:lnTo>
                  <a:pt x="20107" y="18399"/>
                </a:lnTo>
                <a:lnTo>
                  <a:pt x="20101" y="18278"/>
                </a:lnTo>
                <a:cubicBezTo>
                  <a:pt x="20096" y="18192"/>
                  <a:pt x="20084" y="18157"/>
                  <a:pt x="20060" y="18162"/>
                </a:cubicBezTo>
                <a:cubicBezTo>
                  <a:pt x="20007" y="18171"/>
                  <a:pt x="19964" y="17953"/>
                  <a:pt x="19986" y="17783"/>
                </a:cubicBezTo>
                <a:cubicBezTo>
                  <a:pt x="20004" y="17641"/>
                  <a:pt x="20000" y="17629"/>
                  <a:pt x="19943" y="17642"/>
                </a:cubicBezTo>
                <a:cubicBezTo>
                  <a:pt x="19895" y="17653"/>
                  <a:pt x="19818" y="17307"/>
                  <a:pt x="19856" y="17256"/>
                </a:cubicBezTo>
                <a:cubicBezTo>
                  <a:pt x="19876" y="17231"/>
                  <a:pt x="19878" y="17193"/>
                  <a:pt x="19865" y="17115"/>
                </a:cubicBezTo>
                <a:cubicBezTo>
                  <a:pt x="19848" y="17012"/>
                  <a:pt x="19847" y="17011"/>
                  <a:pt x="19820" y="17093"/>
                </a:cubicBezTo>
                <a:cubicBezTo>
                  <a:pt x="19794" y="17174"/>
                  <a:pt x="19791" y="17171"/>
                  <a:pt x="19771" y="17051"/>
                </a:cubicBezTo>
                <a:cubicBezTo>
                  <a:pt x="19759" y="16982"/>
                  <a:pt x="19756" y="16904"/>
                  <a:pt x="19763" y="16878"/>
                </a:cubicBezTo>
                <a:cubicBezTo>
                  <a:pt x="19771" y="16851"/>
                  <a:pt x="19767" y="16844"/>
                  <a:pt x="19754" y="16860"/>
                </a:cubicBezTo>
                <a:cubicBezTo>
                  <a:pt x="19724" y="16903"/>
                  <a:pt x="19702" y="16801"/>
                  <a:pt x="19728" y="16742"/>
                </a:cubicBezTo>
                <a:cubicBezTo>
                  <a:pt x="19753" y="16685"/>
                  <a:pt x="19758" y="16534"/>
                  <a:pt x="19735" y="16534"/>
                </a:cubicBezTo>
                <a:cubicBezTo>
                  <a:pt x="19726" y="16534"/>
                  <a:pt x="19709" y="16555"/>
                  <a:pt x="19697" y="16581"/>
                </a:cubicBezTo>
                <a:cubicBezTo>
                  <a:pt x="19682" y="16615"/>
                  <a:pt x="19650" y="16514"/>
                  <a:pt x="19585" y="16225"/>
                </a:cubicBezTo>
                <a:cubicBezTo>
                  <a:pt x="19534" y="16002"/>
                  <a:pt x="19499" y="15799"/>
                  <a:pt x="19506" y="15775"/>
                </a:cubicBezTo>
                <a:cubicBezTo>
                  <a:pt x="19513" y="15750"/>
                  <a:pt x="19507" y="15699"/>
                  <a:pt x="19494" y="15663"/>
                </a:cubicBezTo>
                <a:cubicBezTo>
                  <a:pt x="19475" y="15612"/>
                  <a:pt x="19476" y="15584"/>
                  <a:pt x="19497" y="15525"/>
                </a:cubicBezTo>
                <a:cubicBezTo>
                  <a:pt x="19521" y="15459"/>
                  <a:pt x="19520" y="15454"/>
                  <a:pt x="19489" y="15480"/>
                </a:cubicBezTo>
                <a:cubicBezTo>
                  <a:pt x="19454" y="15510"/>
                  <a:pt x="19367" y="15359"/>
                  <a:pt x="19384" y="15297"/>
                </a:cubicBezTo>
                <a:cubicBezTo>
                  <a:pt x="19389" y="15280"/>
                  <a:pt x="19340" y="15274"/>
                  <a:pt x="19275" y="15282"/>
                </a:cubicBezTo>
                <a:cubicBezTo>
                  <a:pt x="19206" y="15291"/>
                  <a:pt x="19147" y="15276"/>
                  <a:pt x="19135" y="15248"/>
                </a:cubicBezTo>
                <a:cubicBezTo>
                  <a:pt x="19099" y="15167"/>
                  <a:pt x="19085" y="15193"/>
                  <a:pt x="19092" y="15322"/>
                </a:cubicBezTo>
                <a:cubicBezTo>
                  <a:pt x="19100" y="15485"/>
                  <a:pt x="18949" y="16119"/>
                  <a:pt x="18918" y="16049"/>
                </a:cubicBezTo>
                <a:cubicBezTo>
                  <a:pt x="18888" y="15981"/>
                  <a:pt x="18859" y="15989"/>
                  <a:pt x="18872" y="16061"/>
                </a:cubicBezTo>
                <a:cubicBezTo>
                  <a:pt x="18877" y="16095"/>
                  <a:pt x="18872" y="16144"/>
                  <a:pt x="18861" y="16170"/>
                </a:cubicBezTo>
                <a:cubicBezTo>
                  <a:pt x="18846" y="16205"/>
                  <a:pt x="18846" y="16237"/>
                  <a:pt x="18863" y="16284"/>
                </a:cubicBezTo>
                <a:cubicBezTo>
                  <a:pt x="18899" y="16382"/>
                  <a:pt x="18856" y="16550"/>
                  <a:pt x="18803" y="16519"/>
                </a:cubicBezTo>
                <a:cubicBezTo>
                  <a:pt x="18781" y="16506"/>
                  <a:pt x="18768" y="16507"/>
                  <a:pt x="18774" y="16522"/>
                </a:cubicBezTo>
                <a:cubicBezTo>
                  <a:pt x="18781" y="16536"/>
                  <a:pt x="18773" y="16583"/>
                  <a:pt x="18756" y="16625"/>
                </a:cubicBezTo>
                <a:cubicBezTo>
                  <a:pt x="18737" y="16672"/>
                  <a:pt x="18733" y="16713"/>
                  <a:pt x="18745" y="16729"/>
                </a:cubicBezTo>
                <a:cubicBezTo>
                  <a:pt x="18770" y="16764"/>
                  <a:pt x="18753" y="16969"/>
                  <a:pt x="18715" y="17100"/>
                </a:cubicBezTo>
                <a:cubicBezTo>
                  <a:pt x="18686" y="17200"/>
                  <a:pt x="18638" y="17196"/>
                  <a:pt x="18655" y="17095"/>
                </a:cubicBezTo>
                <a:cubicBezTo>
                  <a:pt x="18666" y="17032"/>
                  <a:pt x="18569" y="17014"/>
                  <a:pt x="18538" y="17073"/>
                </a:cubicBezTo>
                <a:cubicBezTo>
                  <a:pt x="18502" y="17140"/>
                  <a:pt x="18489" y="17048"/>
                  <a:pt x="18493" y="16766"/>
                </a:cubicBezTo>
                <a:cubicBezTo>
                  <a:pt x="18497" y="16497"/>
                  <a:pt x="18493" y="16468"/>
                  <a:pt x="18421" y="16101"/>
                </a:cubicBezTo>
                <a:cubicBezTo>
                  <a:pt x="18395" y="15965"/>
                  <a:pt x="18384" y="15857"/>
                  <a:pt x="18395" y="15841"/>
                </a:cubicBezTo>
                <a:cubicBezTo>
                  <a:pt x="18406" y="15827"/>
                  <a:pt x="18392" y="15759"/>
                  <a:pt x="18366" y="15688"/>
                </a:cubicBezTo>
                <a:cubicBezTo>
                  <a:pt x="18339" y="15617"/>
                  <a:pt x="18314" y="15534"/>
                  <a:pt x="18309" y="15502"/>
                </a:cubicBezTo>
                <a:cubicBezTo>
                  <a:pt x="18302" y="15458"/>
                  <a:pt x="18292" y="15456"/>
                  <a:pt x="18260" y="15497"/>
                </a:cubicBezTo>
                <a:cubicBezTo>
                  <a:pt x="18228" y="15541"/>
                  <a:pt x="18198" y="15529"/>
                  <a:pt x="18095" y="15431"/>
                </a:cubicBezTo>
                <a:cubicBezTo>
                  <a:pt x="17973" y="15315"/>
                  <a:pt x="17958" y="15311"/>
                  <a:pt x="17518" y="15297"/>
                </a:cubicBezTo>
                <a:cubicBezTo>
                  <a:pt x="17269" y="15289"/>
                  <a:pt x="17057" y="15263"/>
                  <a:pt x="17047" y="15240"/>
                </a:cubicBezTo>
                <a:cubicBezTo>
                  <a:pt x="17037" y="15217"/>
                  <a:pt x="17019" y="15201"/>
                  <a:pt x="17009" y="15201"/>
                </a:cubicBezTo>
                <a:close/>
                <a:moveTo>
                  <a:pt x="14288" y="15203"/>
                </a:moveTo>
                <a:cubicBezTo>
                  <a:pt x="14273" y="15213"/>
                  <a:pt x="14262" y="15245"/>
                  <a:pt x="14262" y="15292"/>
                </a:cubicBezTo>
                <a:cubicBezTo>
                  <a:pt x="14262" y="15342"/>
                  <a:pt x="14270" y="15371"/>
                  <a:pt x="14280" y="15356"/>
                </a:cubicBezTo>
                <a:cubicBezTo>
                  <a:pt x="14290" y="15342"/>
                  <a:pt x="14304" y="15353"/>
                  <a:pt x="14311" y="15379"/>
                </a:cubicBezTo>
                <a:cubicBezTo>
                  <a:pt x="14326" y="15432"/>
                  <a:pt x="14248" y="15732"/>
                  <a:pt x="14220" y="15732"/>
                </a:cubicBezTo>
                <a:cubicBezTo>
                  <a:pt x="14209" y="15732"/>
                  <a:pt x="14205" y="15750"/>
                  <a:pt x="14211" y="15772"/>
                </a:cubicBezTo>
                <a:cubicBezTo>
                  <a:pt x="14217" y="15794"/>
                  <a:pt x="14195" y="15935"/>
                  <a:pt x="14162" y="16086"/>
                </a:cubicBezTo>
                <a:cubicBezTo>
                  <a:pt x="14109" y="16327"/>
                  <a:pt x="14099" y="16355"/>
                  <a:pt x="14071" y="16304"/>
                </a:cubicBezTo>
                <a:cubicBezTo>
                  <a:pt x="14043" y="16251"/>
                  <a:pt x="14041" y="16255"/>
                  <a:pt x="14062" y="16343"/>
                </a:cubicBezTo>
                <a:cubicBezTo>
                  <a:pt x="14082" y="16427"/>
                  <a:pt x="14078" y="16478"/>
                  <a:pt x="14035" y="16670"/>
                </a:cubicBezTo>
                <a:cubicBezTo>
                  <a:pt x="13997" y="16839"/>
                  <a:pt x="13978" y="16887"/>
                  <a:pt x="13962" y="16851"/>
                </a:cubicBezTo>
                <a:cubicBezTo>
                  <a:pt x="13949" y="16823"/>
                  <a:pt x="13932" y="16799"/>
                  <a:pt x="13923" y="16799"/>
                </a:cubicBezTo>
                <a:cubicBezTo>
                  <a:pt x="13900" y="16799"/>
                  <a:pt x="13904" y="16951"/>
                  <a:pt x="13929" y="17006"/>
                </a:cubicBezTo>
                <a:cubicBezTo>
                  <a:pt x="13953" y="17061"/>
                  <a:pt x="13890" y="17351"/>
                  <a:pt x="13852" y="17360"/>
                </a:cubicBezTo>
                <a:cubicBezTo>
                  <a:pt x="13839" y="17363"/>
                  <a:pt x="13819" y="17369"/>
                  <a:pt x="13808" y="17373"/>
                </a:cubicBezTo>
                <a:cubicBezTo>
                  <a:pt x="13797" y="17376"/>
                  <a:pt x="13791" y="17452"/>
                  <a:pt x="13793" y="17543"/>
                </a:cubicBezTo>
                <a:cubicBezTo>
                  <a:pt x="13799" y="17771"/>
                  <a:pt x="13763" y="17910"/>
                  <a:pt x="13709" y="17877"/>
                </a:cubicBezTo>
                <a:cubicBezTo>
                  <a:pt x="13669" y="17854"/>
                  <a:pt x="13667" y="17866"/>
                  <a:pt x="13677" y="18035"/>
                </a:cubicBezTo>
                <a:cubicBezTo>
                  <a:pt x="13689" y="18239"/>
                  <a:pt x="13679" y="18289"/>
                  <a:pt x="13640" y="18216"/>
                </a:cubicBezTo>
                <a:cubicBezTo>
                  <a:pt x="13618" y="18176"/>
                  <a:pt x="13613" y="18194"/>
                  <a:pt x="13613" y="18303"/>
                </a:cubicBezTo>
                <a:cubicBezTo>
                  <a:pt x="13613" y="18377"/>
                  <a:pt x="13604" y="18451"/>
                  <a:pt x="13594" y="18466"/>
                </a:cubicBezTo>
                <a:cubicBezTo>
                  <a:pt x="13583" y="18481"/>
                  <a:pt x="13574" y="18515"/>
                  <a:pt x="13574" y="18540"/>
                </a:cubicBezTo>
                <a:cubicBezTo>
                  <a:pt x="13574" y="18565"/>
                  <a:pt x="13584" y="18577"/>
                  <a:pt x="13598" y="18567"/>
                </a:cubicBezTo>
                <a:cubicBezTo>
                  <a:pt x="13611" y="18557"/>
                  <a:pt x="13623" y="18520"/>
                  <a:pt x="13623" y="18486"/>
                </a:cubicBezTo>
                <a:cubicBezTo>
                  <a:pt x="13623" y="18439"/>
                  <a:pt x="13655" y="18419"/>
                  <a:pt x="13747" y="18409"/>
                </a:cubicBezTo>
                <a:cubicBezTo>
                  <a:pt x="13868" y="18396"/>
                  <a:pt x="13940" y="18450"/>
                  <a:pt x="13917" y="18538"/>
                </a:cubicBezTo>
                <a:cubicBezTo>
                  <a:pt x="13904" y="18584"/>
                  <a:pt x="13912" y="18587"/>
                  <a:pt x="13955" y="18550"/>
                </a:cubicBezTo>
                <a:cubicBezTo>
                  <a:pt x="13989" y="18520"/>
                  <a:pt x="13998" y="18399"/>
                  <a:pt x="13966" y="18399"/>
                </a:cubicBezTo>
                <a:cubicBezTo>
                  <a:pt x="13925" y="18399"/>
                  <a:pt x="13926" y="18275"/>
                  <a:pt x="13968" y="18115"/>
                </a:cubicBezTo>
                <a:cubicBezTo>
                  <a:pt x="13998" y="18001"/>
                  <a:pt x="14017" y="17964"/>
                  <a:pt x="14032" y="17996"/>
                </a:cubicBezTo>
                <a:cubicBezTo>
                  <a:pt x="14046" y="18028"/>
                  <a:pt x="14061" y="18027"/>
                  <a:pt x="14079" y="17993"/>
                </a:cubicBezTo>
                <a:cubicBezTo>
                  <a:pt x="14112" y="17932"/>
                  <a:pt x="14112" y="17818"/>
                  <a:pt x="14080" y="17833"/>
                </a:cubicBezTo>
                <a:cubicBezTo>
                  <a:pt x="14066" y="17839"/>
                  <a:pt x="14056" y="17805"/>
                  <a:pt x="14056" y="17756"/>
                </a:cubicBezTo>
                <a:cubicBezTo>
                  <a:pt x="14056" y="17671"/>
                  <a:pt x="14068" y="17667"/>
                  <a:pt x="14340" y="17667"/>
                </a:cubicBezTo>
                <a:cubicBezTo>
                  <a:pt x="14558" y="17667"/>
                  <a:pt x="14625" y="17679"/>
                  <a:pt x="14621" y="17721"/>
                </a:cubicBezTo>
                <a:cubicBezTo>
                  <a:pt x="14614" y="17804"/>
                  <a:pt x="14649" y="17790"/>
                  <a:pt x="14664" y="17704"/>
                </a:cubicBezTo>
                <a:cubicBezTo>
                  <a:pt x="14676" y="17629"/>
                  <a:pt x="14641" y="17544"/>
                  <a:pt x="14613" y="17583"/>
                </a:cubicBezTo>
                <a:cubicBezTo>
                  <a:pt x="14605" y="17594"/>
                  <a:pt x="14585" y="17544"/>
                  <a:pt x="14568" y="17471"/>
                </a:cubicBezTo>
                <a:cubicBezTo>
                  <a:pt x="14551" y="17395"/>
                  <a:pt x="14546" y="17328"/>
                  <a:pt x="14556" y="17313"/>
                </a:cubicBezTo>
                <a:cubicBezTo>
                  <a:pt x="14566" y="17299"/>
                  <a:pt x="14573" y="17251"/>
                  <a:pt x="14572" y="17207"/>
                </a:cubicBezTo>
                <a:cubicBezTo>
                  <a:pt x="14569" y="17135"/>
                  <a:pt x="14552" y="17130"/>
                  <a:pt x="14404" y="17147"/>
                </a:cubicBezTo>
                <a:cubicBezTo>
                  <a:pt x="14223" y="17169"/>
                  <a:pt x="14185" y="17135"/>
                  <a:pt x="14221" y="16982"/>
                </a:cubicBezTo>
                <a:cubicBezTo>
                  <a:pt x="14240" y="16903"/>
                  <a:pt x="14250" y="16896"/>
                  <a:pt x="14285" y="16937"/>
                </a:cubicBezTo>
                <a:cubicBezTo>
                  <a:pt x="14315" y="16974"/>
                  <a:pt x="14322" y="16973"/>
                  <a:pt x="14312" y="16935"/>
                </a:cubicBezTo>
                <a:cubicBezTo>
                  <a:pt x="14304" y="16907"/>
                  <a:pt x="14308" y="16858"/>
                  <a:pt x="14321" y="16823"/>
                </a:cubicBezTo>
                <a:cubicBezTo>
                  <a:pt x="14337" y="16781"/>
                  <a:pt x="14337" y="16736"/>
                  <a:pt x="14324" y="16682"/>
                </a:cubicBezTo>
                <a:cubicBezTo>
                  <a:pt x="14297" y="16572"/>
                  <a:pt x="14369" y="16249"/>
                  <a:pt x="14413" y="16287"/>
                </a:cubicBezTo>
                <a:cubicBezTo>
                  <a:pt x="14430" y="16301"/>
                  <a:pt x="14455" y="16291"/>
                  <a:pt x="14470" y="16264"/>
                </a:cubicBezTo>
                <a:cubicBezTo>
                  <a:pt x="14507" y="16194"/>
                  <a:pt x="14536" y="16248"/>
                  <a:pt x="14522" y="16366"/>
                </a:cubicBezTo>
                <a:cubicBezTo>
                  <a:pt x="14512" y="16453"/>
                  <a:pt x="14514" y="16459"/>
                  <a:pt x="14542" y="16408"/>
                </a:cubicBezTo>
                <a:cubicBezTo>
                  <a:pt x="14569" y="16357"/>
                  <a:pt x="14578" y="16366"/>
                  <a:pt x="14604" y="16482"/>
                </a:cubicBezTo>
                <a:cubicBezTo>
                  <a:pt x="14621" y="16556"/>
                  <a:pt x="14630" y="16647"/>
                  <a:pt x="14624" y="16682"/>
                </a:cubicBezTo>
                <a:cubicBezTo>
                  <a:pt x="14618" y="16718"/>
                  <a:pt x="14622" y="16759"/>
                  <a:pt x="14633" y="16774"/>
                </a:cubicBezTo>
                <a:cubicBezTo>
                  <a:pt x="14643" y="16789"/>
                  <a:pt x="14647" y="16845"/>
                  <a:pt x="14641" y="16900"/>
                </a:cubicBezTo>
                <a:cubicBezTo>
                  <a:pt x="14631" y="16988"/>
                  <a:pt x="14633" y="16994"/>
                  <a:pt x="14660" y="16942"/>
                </a:cubicBezTo>
                <a:cubicBezTo>
                  <a:pt x="14688" y="16891"/>
                  <a:pt x="14696" y="16901"/>
                  <a:pt x="14719" y="17009"/>
                </a:cubicBezTo>
                <a:cubicBezTo>
                  <a:pt x="14735" y="17078"/>
                  <a:pt x="14744" y="17219"/>
                  <a:pt x="14741" y="17323"/>
                </a:cubicBezTo>
                <a:cubicBezTo>
                  <a:pt x="14736" y="17515"/>
                  <a:pt x="14748" y="17551"/>
                  <a:pt x="14787" y="17462"/>
                </a:cubicBezTo>
                <a:cubicBezTo>
                  <a:pt x="14821" y="17385"/>
                  <a:pt x="14866" y="17631"/>
                  <a:pt x="14860" y="17855"/>
                </a:cubicBezTo>
                <a:cubicBezTo>
                  <a:pt x="14854" y="18047"/>
                  <a:pt x="14866" y="18082"/>
                  <a:pt x="14906" y="17993"/>
                </a:cubicBezTo>
                <a:cubicBezTo>
                  <a:pt x="14922" y="17957"/>
                  <a:pt x="14936" y="17982"/>
                  <a:pt x="14959" y="18085"/>
                </a:cubicBezTo>
                <a:cubicBezTo>
                  <a:pt x="14977" y="18162"/>
                  <a:pt x="14987" y="18242"/>
                  <a:pt x="14981" y="18263"/>
                </a:cubicBezTo>
                <a:cubicBezTo>
                  <a:pt x="14975" y="18285"/>
                  <a:pt x="14975" y="18329"/>
                  <a:pt x="14980" y="18362"/>
                </a:cubicBezTo>
                <a:cubicBezTo>
                  <a:pt x="14988" y="18406"/>
                  <a:pt x="15028" y="18417"/>
                  <a:pt x="15138" y="18407"/>
                </a:cubicBezTo>
                <a:cubicBezTo>
                  <a:pt x="15219" y="18398"/>
                  <a:pt x="15285" y="18384"/>
                  <a:pt x="15285" y="18372"/>
                </a:cubicBezTo>
                <a:cubicBezTo>
                  <a:pt x="15285" y="18360"/>
                  <a:pt x="15275" y="18309"/>
                  <a:pt x="15264" y="18261"/>
                </a:cubicBezTo>
                <a:cubicBezTo>
                  <a:pt x="15248" y="18195"/>
                  <a:pt x="15250" y="18153"/>
                  <a:pt x="15269" y="18100"/>
                </a:cubicBezTo>
                <a:cubicBezTo>
                  <a:pt x="15292" y="18038"/>
                  <a:pt x="15290" y="18033"/>
                  <a:pt x="15261" y="18058"/>
                </a:cubicBezTo>
                <a:cubicBezTo>
                  <a:pt x="15233" y="18081"/>
                  <a:pt x="15214" y="18030"/>
                  <a:pt x="15166" y="17818"/>
                </a:cubicBezTo>
                <a:cubicBezTo>
                  <a:pt x="15112" y="17575"/>
                  <a:pt x="15104" y="17427"/>
                  <a:pt x="15148" y="17489"/>
                </a:cubicBezTo>
                <a:cubicBezTo>
                  <a:pt x="15157" y="17502"/>
                  <a:pt x="15164" y="17473"/>
                  <a:pt x="15162" y="17424"/>
                </a:cubicBezTo>
                <a:cubicBezTo>
                  <a:pt x="15159" y="17344"/>
                  <a:pt x="15156" y="17341"/>
                  <a:pt x="15125" y="17405"/>
                </a:cubicBezTo>
                <a:cubicBezTo>
                  <a:pt x="15093" y="17469"/>
                  <a:pt x="15088" y="17461"/>
                  <a:pt x="15050" y="17296"/>
                </a:cubicBezTo>
                <a:cubicBezTo>
                  <a:pt x="15026" y="17186"/>
                  <a:pt x="15018" y="17105"/>
                  <a:pt x="15029" y="17088"/>
                </a:cubicBezTo>
                <a:cubicBezTo>
                  <a:pt x="15054" y="17054"/>
                  <a:pt x="15054" y="16933"/>
                  <a:pt x="15031" y="16848"/>
                </a:cubicBezTo>
                <a:cubicBezTo>
                  <a:pt x="15016" y="16797"/>
                  <a:pt x="15006" y="16795"/>
                  <a:pt x="14983" y="16838"/>
                </a:cubicBezTo>
                <a:cubicBezTo>
                  <a:pt x="14960" y="16883"/>
                  <a:pt x="14948" y="16860"/>
                  <a:pt x="14913" y="16710"/>
                </a:cubicBezTo>
                <a:cubicBezTo>
                  <a:pt x="14871" y="16528"/>
                  <a:pt x="14874" y="16415"/>
                  <a:pt x="14918" y="16475"/>
                </a:cubicBezTo>
                <a:cubicBezTo>
                  <a:pt x="14932" y="16494"/>
                  <a:pt x="14930" y="16477"/>
                  <a:pt x="14914" y="16433"/>
                </a:cubicBezTo>
                <a:cubicBezTo>
                  <a:pt x="14900" y="16392"/>
                  <a:pt x="14895" y="16337"/>
                  <a:pt x="14902" y="16309"/>
                </a:cubicBezTo>
                <a:cubicBezTo>
                  <a:pt x="14913" y="16271"/>
                  <a:pt x="14906" y="16269"/>
                  <a:pt x="14875" y="16306"/>
                </a:cubicBezTo>
                <a:cubicBezTo>
                  <a:pt x="14839" y="16350"/>
                  <a:pt x="14830" y="16339"/>
                  <a:pt x="14804" y="16225"/>
                </a:cubicBezTo>
                <a:cubicBezTo>
                  <a:pt x="14787" y="16152"/>
                  <a:pt x="14781" y="16083"/>
                  <a:pt x="14790" y="16071"/>
                </a:cubicBezTo>
                <a:cubicBezTo>
                  <a:pt x="14798" y="16059"/>
                  <a:pt x="14807" y="15978"/>
                  <a:pt x="14809" y="15891"/>
                </a:cubicBezTo>
                <a:cubicBezTo>
                  <a:pt x="14814" y="15729"/>
                  <a:pt x="14784" y="15681"/>
                  <a:pt x="14740" y="15779"/>
                </a:cubicBezTo>
                <a:cubicBezTo>
                  <a:pt x="14725" y="15813"/>
                  <a:pt x="14707" y="15779"/>
                  <a:pt x="14677" y="15663"/>
                </a:cubicBezTo>
                <a:cubicBezTo>
                  <a:pt x="14637" y="15509"/>
                  <a:pt x="14636" y="15493"/>
                  <a:pt x="14666" y="15389"/>
                </a:cubicBezTo>
                <a:cubicBezTo>
                  <a:pt x="14707" y="15246"/>
                  <a:pt x="14675" y="15151"/>
                  <a:pt x="14615" y="15235"/>
                </a:cubicBezTo>
                <a:cubicBezTo>
                  <a:pt x="14569" y="15301"/>
                  <a:pt x="14348" y="15308"/>
                  <a:pt x="14331" y="15245"/>
                </a:cubicBezTo>
                <a:cubicBezTo>
                  <a:pt x="14320" y="15206"/>
                  <a:pt x="14302" y="15193"/>
                  <a:pt x="14288" y="15203"/>
                </a:cubicBezTo>
                <a:close/>
                <a:moveTo>
                  <a:pt x="8795" y="15206"/>
                </a:moveTo>
                <a:cubicBezTo>
                  <a:pt x="8793" y="15208"/>
                  <a:pt x="8798" y="15225"/>
                  <a:pt x="8809" y="15258"/>
                </a:cubicBezTo>
                <a:cubicBezTo>
                  <a:pt x="8832" y="15320"/>
                  <a:pt x="8826" y="15339"/>
                  <a:pt x="8760" y="15406"/>
                </a:cubicBezTo>
                <a:cubicBezTo>
                  <a:pt x="8719" y="15448"/>
                  <a:pt x="8677" y="15484"/>
                  <a:pt x="8666" y="15485"/>
                </a:cubicBezTo>
                <a:cubicBezTo>
                  <a:pt x="8655" y="15487"/>
                  <a:pt x="8620" y="15554"/>
                  <a:pt x="8589" y="15634"/>
                </a:cubicBezTo>
                <a:cubicBezTo>
                  <a:pt x="8558" y="15713"/>
                  <a:pt x="8524" y="15763"/>
                  <a:pt x="8513" y="15747"/>
                </a:cubicBezTo>
                <a:cubicBezTo>
                  <a:pt x="8501" y="15731"/>
                  <a:pt x="8498" y="15741"/>
                  <a:pt x="8506" y="15770"/>
                </a:cubicBezTo>
                <a:cubicBezTo>
                  <a:pt x="8513" y="15797"/>
                  <a:pt x="8506" y="15866"/>
                  <a:pt x="8490" y="15923"/>
                </a:cubicBezTo>
                <a:cubicBezTo>
                  <a:pt x="8460" y="16025"/>
                  <a:pt x="8394" y="16051"/>
                  <a:pt x="8345" y="15982"/>
                </a:cubicBezTo>
                <a:cubicBezTo>
                  <a:pt x="8328" y="15958"/>
                  <a:pt x="8321" y="16016"/>
                  <a:pt x="8321" y="16195"/>
                </a:cubicBezTo>
                <a:cubicBezTo>
                  <a:pt x="8321" y="16418"/>
                  <a:pt x="8299" y="16543"/>
                  <a:pt x="8275" y="16455"/>
                </a:cubicBezTo>
                <a:cubicBezTo>
                  <a:pt x="8269" y="16435"/>
                  <a:pt x="8263" y="16269"/>
                  <a:pt x="8260" y="16086"/>
                </a:cubicBezTo>
                <a:cubicBezTo>
                  <a:pt x="8254" y="15752"/>
                  <a:pt x="8220" y="15514"/>
                  <a:pt x="8177" y="15505"/>
                </a:cubicBezTo>
                <a:cubicBezTo>
                  <a:pt x="8127" y="15494"/>
                  <a:pt x="8111" y="15485"/>
                  <a:pt x="8026" y="15416"/>
                </a:cubicBezTo>
                <a:cubicBezTo>
                  <a:pt x="7978" y="15377"/>
                  <a:pt x="7911" y="15329"/>
                  <a:pt x="7878" y="15307"/>
                </a:cubicBezTo>
                <a:cubicBezTo>
                  <a:pt x="7846" y="15285"/>
                  <a:pt x="7614" y="15271"/>
                  <a:pt x="7362" y="15277"/>
                </a:cubicBezTo>
                <a:lnTo>
                  <a:pt x="6905" y="15290"/>
                </a:lnTo>
                <a:lnTo>
                  <a:pt x="6905" y="16813"/>
                </a:lnTo>
                <a:cubicBezTo>
                  <a:pt x="6905" y="18079"/>
                  <a:pt x="6900" y="18352"/>
                  <a:pt x="6876" y="18429"/>
                </a:cubicBezTo>
                <a:cubicBezTo>
                  <a:pt x="6860" y="18480"/>
                  <a:pt x="6853" y="18535"/>
                  <a:pt x="6860" y="18550"/>
                </a:cubicBezTo>
                <a:cubicBezTo>
                  <a:pt x="6867" y="18565"/>
                  <a:pt x="6881" y="18577"/>
                  <a:pt x="6891" y="18577"/>
                </a:cubicBezTo>
                <a:cubicBezTo>
                  <a:pt x="6902" y="18577"/>
                  <a:pt x="6905" y="18564"/>
                  <a:pt x="6898" y="18548"/>
                </a:cubicBezTo>
                <a:cubicBezTo>
                  <a:pt x="6866" y="18475"/>
                  <a:pt x="6936" y="18399"/>
                  <a:pt x="7035" y="18399"/>
                </a:cubicBezTo>
                <a:lnTo>
                  <a:pt x="7140" y="18399"/>
                </a:lnTo>
                <a:lnTo>
                  <a:pt x="7146" y="17766"/>
                </a:lnTo>
                <a:lnTo>
                  <a:pt x="7151" y="17133"/>
                </a:lnTo>
                <a:lnTo>
                  <a:pt x="7378" y="17120"/>
                </a:lnTo>
                <a:lnTo>
                  <a:pt x="7605" y="17108"/>
                </a:lnTo>
                <a:lnTo>
                  <a:pt x="7666" y="17306"/>
                </a:lnTo>
                <a:cubicBezTo>
                  <a:pt x="7711" y="17450"/>
                  <a:pt x="7721" y="17514"/>
                  <a:pt x="7705" y="17551"/>
                </a:cubicBezTo>
                <a:cubicBezTo>
                  <a:pt x="7689" y="17587"/>
                  <a:pt x="7696" y="17620"/>
                  <a:pt x="7732" y="17677"/>
                </a:cubicBezTo>
                <a:cubicBezTo>
                  <a:pt x="7758" y="17719"/>
                  <a:pt x="7786" y="17751"/>
                  <a:pt x="7793" y="17746"/>
                </a:cubicBezTo>
                <a:cubicBezTo>
                  <a:pt x="7800" y="17741"/>
                  <a:pt x="7831" y="17808"/>
                  <a:pt x="7861" y="17897"/>
                </a:cubicBezTo>
                <a:cubicBezTo>
                  <a:pt x="7903" y="18021"/>
                  <a:pt x="7914" y="18101"/>
                  <a:pt x="7910" y="18238"/>
                </a:cubicBezTo>
                <a:cubicBezTo>
                  <a:pt x="7906" y="18410"/>
                  <a:pt x="7907" y="18414"/>
                  <a:pt x="7942" y="18342"/>
                </a:cubicBezTo>
                <a:cubicBezTo>
                  <a:pt x="7976" y="18272"/>
                  <a:pt x="7980" y="18273"/>
                  <a:pt x="8008" y="18345"/>
                </a:cubicBezTo>
                <a:cubicBezTo>
                  <a:pt x="8031" y="18408"/>
                  <a:pt x="8063" y="18418"/>
                  <a:pt x="8187" y="18407"/>
                </a:cubicBezTo>
                <a:lnTo>
                  <a:pt x="8338" y="18392"/>
                </a:lnTo>
                <a:lnTo>
                  <a:pt x="8335" y="18246"/>
                </a:lnTo>
                <a:cubicBezTo>
                  <a:pt x="8332" y="18115"/>
                  <a:pt x="8326" y="18104"/>
                  <a:pt x="8288" y="18137"/>
                </a:cubicBezTo>
                <a:cubicBezTo>
                  <a:pt x="8231" y="18186"/>
                  <a:pt x="8198" y="18091"/>
                  <a:pt x="8215" y="17927"/>
                </a:cubicBezTo>
                <a:cubicBezTo>
                  <a:pt x="8227" y="17810"/>
                  <a:pt x="8225" y="17806"/>
                  <a:pt x="8199" y="17882"/>
                </a:cubicBezTo>
                <a:cubicBezTo>
                  <a:pt x="8172" y="17961"/>
                  <a:pt x="8169" y="17959"/>
                  <a:pt x="8135" y="17840"/>
                </a:cubicBezTo>
                <a:cubicBezTo>
                  <a:pt x="8107" y="17744"/>
                  <a:pt x="8098" y="17622"/>
                  <a:pt x="8096" y="17321"/>
                </a:cubicBezTo>
                <a:cubicBezTo>
                  <a:pt x="8094" y="16925"/>
                  <a:pt x="8105" y="16842"/>
                  <a:pt x="8150" y="16927"/>
                </a:cubicBezTo>
                <a:cubicBezTo>
                  <a:pt x="8180" y="16984"/>
                  <a:pt x="8211" y="16938"/>
                  <a:pt x="8220" y="16823"/>
                </a:cubicBezTo>
                <a:cubicBezTo>
                  <a:pt x="8224" y="16776"/>
                  <a:pt x="8245" y="16692"/>
                  <a:pt x="8268" y="16638"/>
                </a:cubicBezTo>
                <a:cubicBezTo>
                  <a:pt x="8307" y="16546"/>
                  <a:pt x="8314" y="16543"/>
                  <a:pt x="8346" y="16608"/>
                </a:cubicBezTo>
                <a:cubicBezTo>
                  <a:pt x="8371" y="16659"/>
                  <a:pt x="8380" y="16749"/>
                  <a:pt x="8380" y="16925"/>
                </a:cubicBezTo>
                <a:cubicBezTo>
                  <a:pt x="8380" y="17059"/>
                  <a:pt x="8391" y="17248"/>
                  <a:pt x="8404" y="17345"/>
                </a:cubicBezTo>
                <a:cubicBezTo>
                  <a:pt x="8424" y="17494"/>
                  <a:pt x="8422" y="17531"/>
                  <a:pt x="8398" y="17573"/>
                </a:cubicBezTo>
                <a:cubicBezTo>
                  <a:pt x="8381" y="17600"/>
                  <a:pt x="8372" y="17656"/>
                  <a:pt x="8376" y="17699"/>
                </a:cubicBezTo>
                <a:cubicBezTo>
                  <a:pt x="8384" y="17788"/>
                  <a:pt x="8403" y="17799"/>
                  <a:pt x="8433" y="17731"/>
                </a:cubicBezTo>
                <a:cubicBezTo>
                  <a:pt x="8447" y="17699"/>
                  <a:pt x="8463" y="17719"/>
                  <a:pt x="8486" y="17798"/>
                </a:cubicBezTo>
                <a:cubicBezTo>
                  <a:pt x="8504" y="17860"/>
                  <a:pt x="8513" y="17912"/>
                  <a:pt x="8506" y="17912"/>
                </a:cubicBezTo>
                <a:cubicBezTo>
                  <a:pt x="8482" y="17912"/>
                  <a:pt x="8665" y="18208"/>
                  <a:pt x="8749" y="18305"/>
                </a:cubicBezTo>
                <a:cubicBezTo>
                  <a:pt x="8795" y="18358"/>
                  <a:pt x="8831" y="18416"/>
                  <a:pt x="8830" y="18434"/>
                </a:cubicBezTo>
                <a:cubicBezTo>
                  <a:pt x="8823" y="18532"/>
                  <a:pt x="8837" y="18577"/>
                  <a:pt x="8872" y="18577"/>
                </a:cubicBezTo>
                <a:cubicBezTo>
                  <a:pt x="8893" y="18577"/>
                  <a:pt x="8910" y="18555"/>
                  <a:pt x="8907" y="18528"/>
                </a:cubicBezTo>
                <a:cubicBezTo>
                  <a:pt x="8900" y="18457"/>
                  <a:pt x="9435" y="18455"/>
                  <a:pt x="9466" y="18525"/>
                </a:cubicBezTo>
                <a:cubicBezTo>
                  <a:pt x="9502" y="18605"/>
                  <a:pt x="9527" y="18587"/>
                  <a:pt x="9516" y="18488"/>
                </a:cubicBezTo>
                <a:cubicBezTo>
                  <a:pt x="9508" y="18418"/>
                  <a:pt x="9521" y="18378"/>
                  <a:pt x="9578" y="18313"/>
                </a:cubicBezTo>
                <a:cubicBezTo>
                  <a:pt x="9618" y="18266"/>
                  <a:pt x="9667" y="18232"/>
                  <a:pt x="9688" y="18236"/>
                </a:cubicBezTo>
                <a:cubicBezTo>
                  <a:pt x="9710" y="18240"/>
                  <a:pt x="9735" y="18198"/>
                  <a:pt x="9750" y="18132"/>
                </a:cubicBezTo>
                <a:cubicBezTo>
                  <a:pt x="9769" y="18048"/>
                  <a:pt x="9788" y="18024"/>
                  <a:pt x="9827" y="18035"/>
                </a:cubicBezTo>
                <a:cubicBezTo>
                  <a:pt x="9867" y="18047"/>
                  <a:pt x="9876" y="18036"/>
                  <a:pt x="9872" y="17971"/>
                </a:cubicBezTo>
                <a:cubicBezTo>
                  <a:pt x="9868" y="17926"/>
                  <a:pt x="9873" y="17864"/>
                  <a:pt x="9882" y="17833"/>
                </a:cubicBezTo>
                <a:cubicBezTo>
                  <a:pt x="9890" y="17801"/>
                  <a:pt x="9902" y="17715"/>
                  <a:pt x="9906" y="17642"/>
                </a:cubicBezTo>
                <a:cubicBezTo>
                  <a:pt x="9912" y="17522"/>
                  <a:pt x="9904" y="17499"/>
                  <a:pt x="9815" y="17397"/>
                </a:cubicBezTo>
                <a:cubicBezTo>
                  <a:pt x="9761" y="17335"/>
                  <a:pt x="9706" y="17299"/>
                  <a:pt x="9694" y="17316"/>
                </a:cubicBezTo>
                <a:cubicBezTo>
                  <a:pt x="9682" y="17332"/>
                  <a:pt x="9649" y="17348"/>
                  <a:pt x="9621" y="17350"/>
                </a:cubicBezTo>
                <a:cubicBezTo>
                  <a:pt x="9582" y="17354"/>
                  <a:pt x="9570" y="17379"/>
                  <a:pt x="9569" y="17454"/>
                </a:cubicBezTo>
                <a:cubicBezTo>
                  <a:pt x="9569" y="17509"/>
                  <a:pt x="9552" y="17581"/>
                  <a:pt x="9532" y="17615"/>
                </a:cubicBezTo>
                <a:cubicBezTo>
                  <a:pt x="9506" y="17658"/>
                  <a:pt x="9502" y="17684"/>
                  <a:pt x="9518" y="17706"/>
                </a:cubicBezTo>
                <a:cubicBezTo>
                  <a:pt x="9548" y="17748"/>
                  <a:pt x="9528" y="17823"/>
                  <a:pt x="9487" y="17823"/>
                </a:cubicBezTo>
                <a:cubicBezTo>
                  <a:pt x="9470" y="17823"/>
                  <a:pt x="9441" y="17851"/>
                  <a:pt x="9423" y="17887"/>
                </a:cubicBezTo>
                <a:cubicBezTo>
                  <a:pt x="9339" y="18059"/>
                  <a:pt x="8994" y="18058"/>
                  <a:pt x="8937" y="17885"/>
                </a:cubicBezTo>
                <a:cubicBezTo>
                  <a:pt x="8925" y="17846"/>
                  <a:pt x="8905" y="17826"/>
                  <a:pt x="8893" y="17843"/>
                </a:cubicBezTo>
                <a:cubicBezTo>
                  <a:pt x="8863" y="17884"/>
                  <a:pt x="8769" y="17741"/>
                  <a:pt x="8786" y="17679"/>
                </a:cubicBezTo>
                <a:cubicBezTo>
                  <a:pt x="8794" y="17651"/>
                  <a:pt x="8791" y="17643"/>
                  <a:pt x="8779" y="17659"/>
                </a:cubicBezTo>
                <a:cubicBezTo>
                  <a:pt x="8745" y="17706"/>
                  <a:pt x="8653" y="17429"/>
                  <a:pt x="8672" y="17340"/>
                </a:cubicBezTo>
                <a:cubicBezTo>
                  <a:pt x="8699" y="17223"/>
                  <a:pt x="8699" y="16800"/>
                  <a:pt x="8674" y="16729"/>
                </a:cubicBezTo>
                <a:cubicBezTo>
                  <a:pt x="8635" y="16623"/>
                  <a:pt x="8636" y="16440"/>
                  <a:pt x="8678" y="16254"/>
                </a:cubicBezTo>
                <a:cubicBezTo>
                  <a:pt x="8707" y="16125"/>
                  <a:pt x="8723" y="16092"/>
                  <a:pt x="8739" y="16128"/>
                </a:cubicBezTo>
                <a:cubicBezTo>
                  <a:pt x="8751" y="16156"/>
                  <a:pt x="8775" y="16178"/>
                  <a:pt x="8791" y="16178"/>
                </a:cubicBezTo>
                <a:cubicBezTo>
                  <a:pt x="8814" y="16178"/>
                  <a:pt x="8813" y="16162"/>
                  <a:pt x="8785" y="16094"/>
                </a:cubicBezTo>
                <a:cubicBezTo>
                  <a:pt x="8753" y="16013"/>
                  <a:pt x="8755" y="16005"/>
                  <a:pt x="8810" y="15916"/>
                </a:cubicBezTo>
                <a:cubicBezTo>
                  <a:pt x="8858" y="15838"/>
                  <a:pt x="8878" y="15829"/>
                  <a:pt x="8922" y="15866"/>
                </a:cubicBezTo>
                <a:cubicBezTo>
                  <a:pt x="8953" y="15893"/>
                  <a:pt x="9090" y="15905"/>
                  <a:pt x="9247" y="15896"/>
                </a:cubicBezTo>
                <a:lnTo>
                  <a:pt x="9519" y="15881"/>
                </a:lnTo>
                <a:lnTo>
                  <a:pt x="9577" y="16017"/>
                </a:lnTo>
                <a:cubicBezTo>
                  <a:pt x="9649" y="16188"/>
                  <a:pt x="9684" y="16343"/>
                  <a:pt x="9667" y="16405"/>
                </a:cubicBezTo>
                <a:cubicBezTo>
                  <a:pt x="9659" y="16436"/>
                  <a:pt x="9670" y="16434"/>
                  <a:pt x="9698" y="16400"/>
                </a:cubicBezTo>
                <a:cubicBezTo>
                  <a:pt x="9729" y="16362"/>
                  <a:pt x="9748" y="16360"/>
                  <a:pt x="9763" y="16395"/>
                </a:cubicBezTo>
                <a:cubicBezTo>
                  <a:pt x="9790" y="16455"/>
                  <a:pt x="9875" y="16461"/>
                  <a:pt x="9875" y="16403"/>
                </a:cubicBezTo>
                <a:cubicBezTo>
                  <a:pt x="9875" y="16380"/>
                  <a:pt x="9864" y="16346"/>
                  <a:pt x="9852" y="16329"/>
                </a:cubicBezTo>
                <a:cubicBezTo>
                  <a:pt x="9836" y="16307"/>
                  <a:pt x="9840" y="16281"/>
                  <a:pt x="9864" y="16242"/>
                </a:cubicBezTo>
                <a:cubicBezTo>
                  <a:pt x="9890" y="16199"/>
                  <a:pt x="9893" y="16164"/>
                  <a:pt x="9878" y="16101"/>
                </a:cubicBezTo>
                <a:cubicBezTo>
                  <a:pt x="9867" y="16055"/>
                  <a:pt x="9860" y="15980"/>
                  <a:pt x="9862" y="15933"/>
                </a:cubicBezTo>
                <a:cubicBezTo>
                  <a:pt x="9864" y="15886"/>
                  <a:pt x="9855" y="15847"/>
                  <a:pt x="9842" y="15846"/>
                </a:cubicBezTo>
                <a:cubicBezTo>
                  <a:pt x="9830" y="15846"/>
                  <a:pt x="9802" y="15794"/>
                  <a:pt x="9781" y="15732"/>
                </a:cubicBezTo>
                <a:cubicBezTo>
                  <a:pt x="9742" y="15622"/>
                  <a:pt x="9737" y="15595"/>
                  <a:pt x="9737" y="15510"/>
                </a:cubicBezTo>
                <a:cubicBezTo>
                  <a:pt x="9737" y="15485"/>
                  <a:pt x="9721" y="15465"/>
                  <a:pt x="9700" y="15465"/>
                </a:cubicBezTo>
                <a:cubicBezTo>
                  <a:pt x="9662" y="15465"/>
                  <a:pt x="9630" y="15398"/>
                  <a:pt x="9630" y="15312"/>
                </a:cubicBezTo>
                <a:cubicBezTo>
                  <a:pt x="9630" y="15288"/>
                  <a:pt x="9621" y="15265"/>
                  <a:pt x="9610" y="15262"/>
                </a:cubicBezTo>
                <a:cubicBezTo>
                  <a:pt x="9599" y="15260"/>
                  <a:pt x="9574" y="15242"/>
                  <a:pt x="9554" y="15223"/>
                </a:cubicBezTo>
                <a:cubicBezTo>
                  <a:pt x="9533" y="15202"/>
                  <a:pt x="9500" y="15210"/>
                  <a:pt x="9475" y="15240"/>
                </a:cubicBezTo>
                <a:cubicBezTo>
                  <a:pt x="9444" y="15278"/>
                  <a:pt x="9396" y="15280"/>
                  <a:pt x="9296" y="15248"/>
                </a:cubicBezTo>
                <a:cubicBezTo>
                  <a:pt x="9204" y="15218"/>
                  <a:pt x="9110" y="15218"/>
                  <a:pt x="9015" y="15248"/>
                </a:cubicBezTo>
                <a:cubicBezTo>
                  <a:pt x="8909" y="15281"/>
                  <a:pt x="8861" y="15281"/>
                  <a:pt x="8828" y="15240"/>
                </a:cubicBezTo>
                <a:cubicBezTo>
                  <a:pt x="8808" y="15216"/>
                  <a:pt x="8798" y="15203"/>
                  <a:pt x="8795" y="15206"/>
                </a:cubicBezTo>
                <a:close/>
                <a:moveTo>
                  <a:pt x="20550" y="15208"/>
                </a:moveTo>
                <a:cubicBezTo>
                  <a:pt x="20548" y="15216"/>
                  <a:pt x="20533" y="15260"/>
                  <a:pt x="20517" y="15307"/>
                </a:cubicBezTo>
                <a:cubicBezTo>
                  <a:pt x="20489" y="15387"/>
                  <a:pt x="20490" y="15389"/>
                  <a:pt x="20531" y="15332"/>
                </a:cubicBezTo>
                <a:cubicBezTo>
                  <a:pt x="20555" y="15298"/>
                  <a:pt x="20570" y="15254"/>
                  <a:pt x="20564" y="15233"/>
                </a:cubicBezTo>
                <a:cubicBezTo>
                  <a:pt x="20558" y="15212"/>
                  <a:pt x="20552" y="15200"/>
                  <a:pt x="20550" y="15208"/>
                </a:cubicBezTo>
                <a:close/>
                <a:moveTo>
                  <a:pt x="13201" y="15213"/>
                </a:moveTo>
                <a:cubicBezTo>
                  <a:pt x="13199" y="15224"/>
                  <a:pt x="13200" y="15256"/>
                  <a:pt x="13205" y="15309"/>
                </a:cubicBezTo>
                <a:cubicBezTo>
                  <a:pt x="13219" y="15487"/>
                  <a:pt x="13188" y="15669"/>
                  <a:pt x="13154" y="15606"/>
                </a:cubicBezTo>
                <a:cubicBezTo>
                  <a:pt x="13112" y="15526"/>
                  <a:pt x="13089" y="15613"/>
                  <a:pt x="13092" y="15844"/>
                </a:cubicBezTo>
                <a:cubicBezTo>
                  <a:pt x="13095" y="16117"/>
                  <a:pt x="13053" y="16342"/>
                  <a:pt x="13013" y="16267"/>
                </a:cubicBezTo>
                <a:cubicBezTo>
                  <a:pt x="12991" y="16226"/>
                  <a:pt x="12987" y="16251"/>
                  <a:pt x="12988" y="16408"/>
                </a:cubicBezTo>
                <a:cubicBezTo>
                  <a:pt x="12989" y="16513"/>
                  <a:pt x="12980" y="16653"/>
                  <a:pt x="12968" y="16717"/>
                </a:cubicBezTo>
                <a:cubicBezTo>
                  <a:pt x="12951" y="16811"/>
                  <a:pt x="12937" y="16829"/>
                  <a:pt x="12896" y="16811"/>
                </a:cubicBezTo>
                <a:cubicBezTo>
                  <a:pt x="12839" y="16786"/>
                  <a:pt x="12833" y="16869"/>
                  <a:pt x="12885" y="16962"/>
                </a:cubicBezTo>
                <a:cubicBezTo>
                  <a:pt x="12911" y="17008"/>
                  <a:pt x="12910" y="17032"/>
                  <a:pt x="12882" y="17162"/>
                </a:cubicBezTo>
                <a:cubicBezTo>
                  <a:pt x="12864" y="17243"/>
                  <a:pt x="12844" y="17348"/>
                  <a:pt x="12838" y="17392"/>
                </a:cubicBezTo>
                <a:cubicBezTo>
                  <a:pt x="12825" y="17484"/>
                  <a:pt x="12786" y="17451"/>
                  <a:pt x="12786" y="17348"/>
                </a:cubicBezTo>
                <a:cubicBezTo>
                  <a:pt x="12786" y="17304"/>
                  <a:pt x="12776" y="17289"/>
                  <a:pt x="12757" y="17306"/>
                </a:cubicBezTo>
                <a:cubicBezTo>
                  <a:pt x="12735" y="17324"/>
                  <a:pt x="12714" y="17272"/>
                  <a:pt x="12683" y="17128"/>
                </a:cubicBezTo>
                <a:cubicBezTo>
                  <a:pt x="12640" y="16926"/>
                  <a:pt x="12640" y="16925"/>
                  <a:pt x="12679" y="16858"/>
                </a:cubicBezTo>
                <a:cubicBezTo>
                  <a:pt x="12717" y="16792"/>
                  <a:pt x="12717" y="16790"/>
                  <a:pt x="12675" y="16818"/>
                </a:cubicBezTo>
                <a:cubicBezTo>
                  <a:pt x="12624" y="16852"/>
                  <a:pt x="12582" y="16721"/>
                  <a:pt x="12603" y="16596"/>
                </a:cubicBezTo>
                <a:cubicBezTo>
                  <a:pt x="12612" y="16544"/>
                  <a:pt x="12609" y="16528"/>
                  <a:pt x="12594" y="16549"/>
                </a:cubicBezTo>
                <a:cubicBezTo>
                  <a:pt x="12580" y="16568"/>
                  <a:pt x="12559" y="16520"/>
                  <a:pt x="12541" y="16420"/>
                </a:cubicBezTo>
                <a:cubicBezTo>
                  <a:pt x="12509" y="16247"/>
                  <a:pt x="12515" y="16178"/>
                  <a:pt x="12563" y="16178"/>
                </a:cubicBezTo>
                <a:cubicBezTo>
                  <a:pt x="12581" y="16178"/>
                  <a:pt x="12590" y="16145"/>
                  <a:pt x="12586" y="16099"/>
                </a:cubicBezTo>
                <a:cubicBezTo>
                  <a:pt x="12581" y="16046"/>
                  <a:pt x="12561" y="16021"/>
                  <a:pt x="12521" y="16019"/>
                </a:cubicBezTo>
                <a:cubicBezTo>
                  <a:pt x="12467" y="16018"/>
                  <a:pt x="12458" y="15992"/>
                  <a:pt x="12399" y="15671"/>
                </a:cubicBezTo>
                <a:cubicBezTo>
                  <a:pt x="12363" y="15480"/>
                  <a:pt x="12340" y="15304"/>
                  <a:pt x="12347" y="15277"/>
                </a:cubicBezTo>
                <a:cubicBezTo>
                  <a:pt x="12355" y="15247"/>
                  <a:pt x="12348" y="15241"/>
                  <a:pt x="12326" y="15260"/>
                </a:cubicBezTo>
                <a:cubicBezTo>
                  <a:pt x="12307" y="15276"/>
                  <a:pt x="12230" y="15290"/>
                  <a:pt x="12155" y="15290"/>
                </a:cubicBezTo>
                <a:lnTo>
                  <a:pt x="12020" y="15290"/>
                </a:lnTo>
                <a:lnTo>
                  <a:pt x="12020" y="16843"/>
                </a:lnTo>
                <a:cubicBezTo>
                  <a:pt x="12020" y="17699"/>
                  <a:pt x="12026" y="18400"/>
                  <a:pt x="12034" y="18402"/>
                </a:cubicBezTo>
                <a:cubicBezTo>
                  <a:pt x="12042" y="18403"/>
                  <a:pt x="12091" y="18409"/>
                  <a:pt x="12142" y="18414"/>
                </a:cubicBezTo>
                <a:lnTo>
                  <a:pt x="12235" y="18424"/>
                </a:lnTo>
                <a:lnTo>
                  <a:pt x="12235" y="17370"/>
                </a:lnTo>
                <a:cubicBezTo>
                  <a:pt x="12235" y="16714"/>
                  <a:pt x="12243" y="16306"/>
                  <a:pt x="12255" y="16289"/>
                </a:cubicBezTo>
                <a:cubicBezTo>
                  <a:pt x="12283" y="16249"/>
                  <a:pt x="12313" y="16449"/>
                  <a:pt x="12300" y="16598"/>
                </a:cubicBezTo>
                <a:cubicBezTo>
                  <a:pt x="12291" y="16704"/>
                  <a:pt x="12294" y="16721"/>
                  <a:pt x="12322" y="16697"/>
                </a:cubicBezTo>
                <a:cubicBezTo>
                  <a:pt x="12346" y="16677"/>
                  <a:pt x="12361" y="16700"/>
                  <a:pt x="12374" y="16781"/>
                </a:cubicBezTo>
                <a:cubicBezTo>
                  <a:pt x="12385" y="16844"/>
                  <a:pt x="12389" y="16912"/>
                  <a:pt x="12383" y="16932"/>
                </a:cubicBezTo>
                <a:cubicBezTo>
                  <a:pt x="12378" y="16952"/>
                  <a:pt x="12387" y="16980"/>
                  <a:pt x="12403" y="16994"/>
                </a:cubicBezTo>
                <a:cubicBezTo>
                  <a:pt x="12441" y="17027"/>
                  <a:pt x="12441" y="17151"/>
                  <a:pt x="12403" y="17185"/>
                </a:cubicBezTo>
                <a:cubicBezTo>
                  <a:pt x="12387" y="17199"/>
                  <a:pt x="12373" y="17229"/>
                  <a:pt x="12373" y="17254"/>
                </a:cubicBezTo>
                <a:cubicBezTo>
                  <a:pt x="12373" y="17278"/>
                  <a:pt x="12386" y="17287"/>
                  <a:pt x="12402" y="17274"/>
                </a:cubicBezTo>
                <a:cubicBezTo>
                  <a:pt x="12440" y="17240"/>
                  <a:pt x="12461" y="17322"/>
                  <a:pt x="12434" y="17397"/>
                </a:cubicBezTo>
                <a:cubicBezTo>
                  <a:pt x="12416" y="17444"/>
                  <a:pt x="12427" y="17479"/>
                  <a:pt x="12485" y="17556"/>
                </a:cubicBezTo>
                <a:cubicBezTo>
                  <a:pt x="12555" y="17649"/>
                  <a:pt x="12558" y="17656"/>
                  <a:pt x="12522" y="17714"/>
                </a:cubicBezTo>
                <a:cubicBezTo>
                  <a:pt x="12490" y="17767"/>
                  <a:pt x="12488" y="17792"/>
                  <a:pt x="12508" y="17892"/>
                </a:cubicBezTo>
                <a:cubicBezTo>
                  <a:pt x="12527" y="17988"/>
                  <a:pt x="12537" y="17999"/>
                  <a:pt x="12561" y="17954"/>
                </a:cubicBezTo>
                <a:cubicBezTo>
                  <a:pt x="12585" y="17909"/>
                  <a:pt x="12594" y="17926"/>
                  <a:pt x="12618" y="18050"/>
                </a:cubicBezTo>
                <a:cubicBezTo>
                  <a:pt x="12633" y="18133"/>
                  <a:pt x="12639" y="18219"/>
                  <a:pt x="12631" y="18243"/>
                </a:cubicBezTo>
                <a:cubicBezTo>
                  <a:pt x="12622" y="18268"/>
                  <a:pt x="12615" y="18350"/>
                  <a:pt x="12615" y="18424"/>
                </a:cubicBezTo>
                <a:cubicBezTo>
                  <a:pt x="12616" y="18524"/>
                  <a:pt x="12625" y="18557"/>
                  <a:pt x="12652" y="18557"/>
                </a:cubicBezTo>
                <a:cubicBezTo>
                  <a:pt x="12673" y="18557"/>
                  <a:pt x="12686" y="18531"/>
                  <a:pt x="12683" y="18491"/>
                </a:cubicBezTo>
                <a:cubicBezTo>
                  <a:pt x="12680" y="18438"/>
                  <a:pt x="12702" y="18419"/>
                  <a:pt x="12783" y="18409"/>
                </a:cubicBezTo>
                <a:cubicBezTo>
                  <a:pt x="12886" y="18396"/>
                  <a:pt x="12888" y="18392"/>
                  <a:pt x="12924" y="18201"/>
                </a:cubicBezTo>
                <a:cubicBezTo>
                  <a:pt x="12954" y="18042"/>
                  <a:pt x="12969" y="18011"/>
                  <a:pt x="13002" y="18031"/>
                </a:cubicBezTo>
                <a:cubicBezTo>
                  <a:pt x="13033" y="18049"/>
                  <a:pt x="13043" y="18033"/>
                  <a:pt x="13043" y="17969"/>
                </a:cubicBezTo>
                <a:cubicBezTo>
                  <a:pt x="13043" y="17922"/>
                  <a:pt x="13033" y="17863"/>
                  <a:pt x="13022" y="17838"/>
                </a:cubicBezTo>
                <a:cubicBezTo>
                  <a:pt x="12996" y="17780"/>
                  <a:pt x="13069" y="17400"/>
                  <a:pt x="13105" y="17400"/>
                </a:cubicBezTo>
                <a:cubicBezTo>
                  <a:pt x="13142" y="17400"/>
                  <a:pt x="13182" y="17194"/>
                  <a:pt x="13158" y="17128"/>
                </a:cubicBezTo>
                <a:cubicBezTo>
                  <a:pt x="13144" y="17091"/>
                  <a:pt x="13145" y="17043"/>
                  <a:pt x="13160" y="16982"/>
                </a:cubicBezTo>
                <a:cubicBezTo>
                  <a:pt x="13177" y="16907"/>
                  <a:pt x="13190" y="16898"/>
                  <a:pt x="13230" y="16932"/>
                </a:cubicBezTo>
                <a:cubicBezTo>
                  <a:pt x="13275" y="16971"/>
                  <a:pt x="13278" y="16966"/>
                  <a:pt x="13278" y="16841"/>
                </a:cubicBezTo>
                <a:cubicBezTo>
                  <a:pt x="13278" y="16767"/>
                  <a:pt x="13271" y="16718"/>
                  <a:pt x="13261" y="16732"/>
                </a:cubicBezTo>
                <a:cubicBezTo>
                  <a:pt x="13230" y="16774"/>
                  <a:pt x="13216" y="16675"/>
                  <a:pt x="13239" y="16578"/>
                </a:cubicBezTo>
                <a:cubicBezTo>
                  <a:pt x="13256" y="16505"/>
                  <a:pt x="13268" y="16496"/>
                  <a:pt x="13299" y="16534"/>
                </a:cubicBezTo>
                <a:cubicBezTo>
                  <a:pt x="13335" y="16578"/>
                  <a:pt x="13337" y="16634"/>
                  <a:pt x="13337" y="17491"/>
                </a:cubicBezTo>
                <a:lnTo>
                  <a:pt x="13337" y="18399"/>
                </a:lnTo>
                <a:lnTo>
                  <a:pt x="13446" y="18399"/>
                </a:lnTo>
                <a:lnTo>
                  <a:pt x="13554" y="18399"/>
                </a:lnTo>
                <a:lnTo>
                  <a:pt x="13554" y="16843"/>
                </a:lnTo>
                <a:lnTo>
                  <a:pt x="13554" y="15290"/>
                </a:lnTo>
                <a:lnTo>
                  <a:pt x="13401" y="15290"/>
                </a:lnTo>
                <a:cubicBezTo>
                  <a:pt x="13305" y="15290"/>
                  <a:pt x="13237" y="15267"/>
                  <a:pt x="13221" y="15233"/>
                </a:cubicBezTo>
                <a:cubicBezTo>
                  <a:pt x="13210" y="15210"/>
                  <a:pt x="13204" y="15202"/>
                  <a:pt x="13201" y="15213"/>
                </a:cubicBezTo>
                <a:close/>
                <a:moveTo>
                  <a:pt x="11089" y="15218"/>
                </a:moveTo>
                <a:cubicBezTo>
                  <a:pt x="11083" y="15222"/>
                  <a:pt x="11077" y="15237"/>
                  <a:pt x="11071" y="15262"/>
                </a:cubicBezTo>
                <a:cubicBezTo>
                  <a:pt x="11054" y="15330"/>
                  <a:pt x="11048" y="15331"/>
                  <a:pt x="11006" y="15270"/>
                </a:cubicBezTo>
                <a:cubicBezTo>
                  <a:pt x="10968" y="15213"/>
                  <a:pt x="10961" y="15214"/>
                  <a:pt x="10965" y="15267"/>
                </a:cubicBezTo>
                <a:cubicBezTo>
                  <a:pt x="10967" y="15302"/>
                  <a:pt x="10975" y="15345"/>
                  <a:pt x="10982" y="15361"/>
                </a:cubicBezTo>
                <a:cubicBezTo>
                  <a:pt x="11008" y="15419"/>
                  <a:pt x="10974" y="15465"/>
                  <a:pt x="10908" y="15465"/>
                </a:cubicBezTo>
                <a:cubicBezTo>
                  <a:pt x="10843" y="15465"/>
                  <a:pt x="10841" y="15473"/>
                  <a:pt x="10848" y="15624"/>
                </a:cubicBezTo>
                <a:cubicBezTo>
                  <a:pt x="10855" y="15797"/>
                  <a:pt x="10822" y="15871"/>
                  <a:pt x="10755" y="15831"/>
                </a:cubicBezTo>
                <a:cubicBezTo>
                  <a:pt x="10724" y="15813"/>
                  <a:pt x="10718" y="15824"/>
                  <a:pt x="10727" y="15881"/>
                </a:cubicBezTo>
                <a:cubicBezTo>
                  <a:pt x="10736" y="15934"/>
                  <a:pt x="10703" y="16021"/>
                  <a:pt x="10603" y="16202"/>
                </a:cubicBezTo>
                <a:cubicBezTo>
                  <a:pt x="10476" y="16435"/>
                  <a:pt x="10413" y="16484"/>
                  <a:pt x="10439" y="16331"/>
                </a:cubicBezTo>
                <a:cubicBezTo>
                  <a:pt x="10446" y="16290"/>
                  <a:pt x="10438" y="16267"/>
                  <a:pt x="10418" y="16267"/>
                </a:cubicBezTo>
                <a:cubicBezTo>
                  <a:pt x="10382" y="16267"/>
                  <a:pt x="10377" y="16315"/>
                  <a:pt x="10408" y="16386"/>
                </a:cubicBezTo>
                <a:cubicBezTo>
                  <a:pt x="10424" y="16422"/>
                  <a:pt x="10419" y="16448"/>
                  <a:pt x="10391" y="16482"/>
                </a:cubicBezTo>
                <a:cubicBezTo>
                  <a:pt x="10370" y="16508"/>
                  <a:pt x="10345" y="16517"/>
                  <a:pt x="10336" y="16499"/>
                </a:cubicBezTo>
                <a:cubicBezTo>
                  <a:pt x="10327" y="16482"/>
                  <a:pt x="10330" y="16498"/>
                  <a:pt x="10343" y="16536"/>
                </a:cubicBezTo>
                <a:cubicBezTo>
                  <a:pt x="10374" y="16631"/>
                  <a:pt x="10334" y="16734"/>
                  <a:pt x="10295" y="16660"/>
                </a:cubicBezTo>
                <a:cubicBezTo>
                  <a:pt x="10275" y="16624"/>
                  <a:pt x="10268" y="16444"/>
                  <a:pt x="10268" y="15948"/>
                </a:cubicBezTo>
                <a:lnTo>
                  <a:pt x="10268" y="15285"/>
                </a:lnTo>
                <a:lnTo>
                  <a:pt x="10159" y="15297"/>
                </a:lnTo>
                <a:lnTo>
                  <a:pt x="10049" y="15312"/>
                </a:lnTo>
                <a:lnTo>
                  <a:pt x="10051" y="16851"/>
                </a:lnTo>
                <a:cubicBezTo>
                  <a:pt x="10053" y="17914"/>
                  <a:pt x="10047" y="18401"/>
                  <a:pt x="10033" y="18421"/>
                </a:cubicBezTo>
                <a:cubicBezTo>
                  <a:pt x="10018" y="18442"/>
                  <a:pt x="10018" y="18471"/>
                  <a:pt x="10034" y="18515"/>
                </a:cubicBezTo>
                <a:cubicBezTo>
                  <a:pt x="10047" y="18550"/>
                  <a:pt x="10066" y="18577"/>
                  <a:pt x="10077" y="18577"/>
                </a:cubicBezTo>
                <a:cubicBezTo>
                  <a:pt x="10089" y="18577"/>
                  <a:pt x="10088" y="18554"/>
                  <a:pt x="10074" y="18518"/>
                </a:cubicBezTo>
                <a:cubicBezTo>
                  <a:pt x="10042" y="18430"/>
                  <a:pt x="10068" y="18399"/>
                  <a:pt x="10174" y="18399"/>
                </a:cubicBezTo>
                <a:lnTo>
                  <a:pt x="10268" y="18399"/>
                </a:lnTo>
                <a:lnTo>
                  <a:pt x="10268" y="17917"/>
                </a:lnTo>
                <a:lnTo>
                  <a:pt x="10268" y="17432"/>
                </a:lnTo>
                <a:lnTo>
                  <a:pt x="10337" y="17313"/>
                </a:lnTo>
                <a:cubicBezTo>
                  <a:pt x="10375" y="17248"/>
                  <a:pt x="10416" y="17208"/>
                  <a:pt x="10427" y="17224"/>
                </a:cubicBezTo>
                <a:cubicBezTo>
                  <a:pt x="10438" y="17240"/>
                  <a:pt x="10462" y="17237"/>
                  <a:pt x="10481" y="17219"/>
                </a:cubicBezTo>
                <a:cubicBezTo>
                  <a:pt x="10525" y="17177"/>
                  <a:pt x="10609" y="17176"/>
                  <a:pt x="10638" y="17217"/>
                </a:cubicBezTo>
                <a:cubicBezTo>
                  <a:pt x="10651" y="17235"/>
                  <a:pt x="10670" y="17239"/>
                  <a:pt x="10679" y="17227"/>
                </a:cubicBezTo>
                <a:cubicBezTo>
                  <a:pt x="10688" y="17214"/>
                  <a:pt x="10711" y="17229"/>
                  <a:pt x="10730" y="17261"/>
                </a:cubicBezTo>
                <a:cubicBezTo>
                  <a:pt x="10759" y="17309"/>
                  <a:pt x="10761" y="17335"/>
                  <a:pt x="10742" y="17415"/>
                </a:cubicBezTo>
                <a:cubicBezTo>
                  <a:pt x="10713" y="17539"/>
                  <a:pt x="10742" y="17541"/>
                  <a:pt x="10776" y="17417"/>
                </a:cubicBezTo>
                <a:cubicBezTo>
                  <a:pt x="10811" y="17293"/>
                  <a:pt x="10849" y="17373"/>
                  <a:pt x="10849" y="17568"/>
                </a:cubicBezTo>
                <a:cubicBezTo>
                  <a:pt x="10849" y="17673"/>
                  <a:pt x="10861" y="17723"/>
                  <a:pt x="10897" y="17763"/>
                </a:cubicBezTo>
                <a:cubicBezTo>
                  <a:pt x="10923" y="17793"/>
                  <a:pt x="10957" y="17869"/>
                  <a:pt x="10973" y="17934"/>
                </a:cubicBezTo>
                <a:cubicBezTo>
                  <a:pt x="10993" y="18021"/>
                  <a:pt x="11006" y="18042"/>
                  <a:pt x="11022" y="18006"/>
                </a:cubicBezTo>
                <a:cubicBezTo>
                  <a:pt x="11056" y="17929"/>
                  <a:pt x="11141" y="18125"/>
                  <a:pt x="11111" y="18209"/>
                </a:cubicBezTo>
                <a:cubicBezTo>
                  <a:pt x="11098" y="18243"/>
                  <a:pt x="11096" y="18267"/>
                  <a:pt x="11106" y="18261"/>
                </a:cubicBezTo>
                <a:cubicBezTo>
                  <a:pt x="11132" y="18244"/>
                  <a:pt x="11216" y="18354"/>
                  <a:pt x="11206" y="18392"/>
                </a:cubicBezTo>
                <a:cubicBezTo>
                  <a:pt x="11201" y="18409"/>
                  <a:pt x="11277" y="18414"/>
                  <a:pt x="11374" y="18407"/>
                </a:cubicBezTo>
                <a:cubicBezTo>
                  <a:pt x="11498" y="18396"/>
                  <a:pt x="11545" y="18380"/>
                  <a:pt x="11531" y="18347"/>
                </a:cubicBezTo>
                <a:cubicBezTo>
                  <a:pt x="11520" y="18322"/>
                  <a:pt x="11516" y="18271"/>
                  <a:pt x="11522" y="18236"/>
                </a:cubicBezTo>
                <a:cubicBezTo>
                  <a:pt x="11529" y="18194"/>
                  <a:pt x="11522" y="18177"/>
                  <a:pt x="11503" y="18186"/>
                </a:cubicBezTo>
                <a:cubicBezTo>
                  <a:pt x="11485" y="18195"/>
                  <a:pt x="11419" y="18063"/>
                  <a:pt x="11344" y="17870"/>
                </a:cubicBezTo>
                <a:cubicBezTo>
                  <a:pt x="11220" y="17552"/>
                  <a:pt x="11217" y="17538"/>
                  <a:pt x="11246" y="17437"/>
                </a:cubicBezTo>
                <a:cubicBezTo>
                  <a:pt x="11276" y="17335"/>
                  <a:pt x="11275" y="17333"/>
                  <a:pt x="11217" y="17333"/>
                </a:cubicBezTo>
                <a:cubicBezTo>
                  <a:pt x="11154" y="17333"/>
                  <a:pt x="11118" y="17270"/>
                  <a:pt x="11153" y="17222"/>
                </a:cubicBezTo>
                <a:cubicBezTo>
                  <a:pt x="11164" y="17206"/>
                  <a:pt x="11174" y="17156"/>
                  <a:pt x="11174" y="17108"/>
                </a:cubicBezTo>
                <a:cubicBezTo>
                  <a:pt x="11174" y="17038"/>
                  <a:pt x="11164" y="17027"/>
                  <a:pt x="11126" y="17048"/>
                </a:cubicBezTo>
                <a:cubicBezTo>
                  <a:pt x="11087" y="17071"/>
                  <a:pt x="11073" y="17050"/>
                  <a:pt x="11047" y="16937"/>
                </a:cubicBezTo>
                <a:cubicBezTo>
                  <a:pt x="11030" y="16862"/>
                  <a:pt x="11003" y="16799"/>
                  <a:pt x="10988" y="16799"/>
                </a:cubicBezTo>
                <a:cubicBezTo>
                  <a:pt x="10973" y="16799"/>
                  <a:pt x="10948" y="16754"/>
                  <a:pt x="10932" y="16697"/>
                </a:cubicBezTo>
                <a:cubicBezTo>
                  <a:pt x="10892" y="16559"/>
                  <a:pt x="10921" y="16445"/>
                  <a:pt x="10997" y="16445"/>
                </a:cubicBezTo>
                <a:cubicBezTo>
                  <a:pt x="11049" y="16445"/>
                  <a:pt x="11052" y="16436"/>
                  <a:pt x="11036" y="16339"/>
                </a:cubicBezTo>
                <a:cubicBezTo>
                  <a:pt x="11015" y="16214"/>
                  <a:pt x="11026" y="16178"/>
                  <a:pt x="11085" y="16178"/>
                </a:cubicBezTo>
                <a:cubicBezTo>
                  <a:pt x="11141" y="16178"/>
                  <a:pt x="11178" y="16078"/>
                  <a:pt x="11170" y="15948"/>
                </a:cubicBezTo>
                <a:cubicBezTo>
                  <a:pt x="11164" y="15864"/>
                  <a:pt x="11172" y="15845"/>
                  <a:pt x="11208" y="15854"/>
                </a:cubicBezTo>
                <a:cubicBezTo>
                  <a:pt x="11232" y="15860"/>
                  <a:pt x="11254" y="15846"/>
                  <a:pt x="11255" y="15822"/>
                </a:cubicBezTo>
                <a:cubicBezTo>
                  <a:pt x="11256" y="15797"/>
                  <a:pt x="11258" y="15758"/>
                  <a:pt x="11259" y="15732"/>
                </a:cubicBezTo>
                <a:cubicBezTo>
                  <a:pt x="11263" y="15659"/>
                  <a:pt x="11312" y="15608"/>
                  <a:pt x="11356" y="15634"/>
                </a:cubicBezTo>
                <a:cubicBezTo>
                  <a:pt x="11387" y="15652"/>
                  <a:pt x="11394" y="15642"/>
                  <a:pt x="11384" y="15587"/>
                </a:cubicBezTo>
                <a:cubicBezTo>
                  <a:pt x="11376" y="15538"/>
                  <a:pt x="11392" y="15476"/>
                  <a:pt x="11435" y="15401"/>
                </a:cubicBezTo>
                <a:lnTo>
                  <a:pt x="11498" y="15290"/>
                </a:lnTo>
                <a:lnTo>
                  <a:pt x="11308" y="15290"/>
                </a:lnTo>
                <a:cubicBezTo>
                  <a:pt x="11188" y="15289"/>
                  <a:pt x="11111" y="15269"/>
                  <a:pt x="11103" y="15238"/>
                </a:cubicBezTo>
                <a:cubicBezTo>
                  <a:pt x="11098" y="15221"/>
                  <a:pt x="11094" y="15214"/>
                  <a:pt x="11089" y="15218"/>
                </a:cubicBezTo>
                <a:close/>
                <a:moveTo>
                  <a:pt x="16529" y="15245"/>
                </a:moveTo>
                <a:cubicBezTo>
                  <a:pt x="16518" y="15245"/>
                  <a:pt x="16503" y="15275"/>
                  <a:pt x="16497" y="15312"/>
                </a:cubicBezTo>
                <a:cubicBezTo>
                  <a:pt x="16491" y="15349"/>
                  <a:pt x="16489" y="15376"/>
                  <a:pt x="16493" y="15376"/>
                </a:cubicBezTo>
                <a:cubicBezTo>
                  <a:pt x="16496" y="15376"/>
                  <a:pt x="16511" y="15349"/>
                  <a:pt x="16524" y="15312"/>
                </a:cubicBezTo>
                <a:cubicBezTo>
                  <a:pt x="16539" y="15274"/>
                  <a:pt x="16540" y="15245"/>
                  <a:pt x="16529" y="15245"/>
                </a:cubicBezTo>
                <a:close/>
                <a:moveTo>
                  <a:pt x="15373" y="15267"/>
                </a:moveTo>
                <a:lnTo>
                  <a:pt x="15379" y="16811"/>
                </a:lnTo>
                <a:cubicBezTo>
                  <a:pt x="15384" y="18160"/>
                  <a:pt x="15381" y="18362"/>
                  <a:pt x="15355" y="18384"/>
                </a:cubicBezTo>
                <a:cubicBezTo>
                  <a:pt x="15338" y="18398"/>
                  <a:pt x="15329" y="18426"/>
                  <a:pt x="15335" y="18449"/>
                </a:cubicBezTo>
                <a:cubicBezTo>
                  <a:pt x="15341" y="18471"/>
                  <a:pt x="15326" y="18508"/>
                  <a:pt x="15301" y="18530"/>
                </a:cubicBezTo>
                <a:cubicBezTo>
                  <a:pt x="15262" y="18566"/>
                  <a:pt x="15265" y="18571"/>
                  <a:pt x="15328" y="18567"/>
                </a:cubicBezTo>
                <a:cubicBezTo>
                  <a:pt x="15383" y="18564"/>
                  <a:pt x="15397" y="18549"/>
                  <a:pt x="15383" y="18510"/>
                </a:cubicBezTo>
                <a:cubicBezTo>
                  <a:pt x="15355" y="18433"/>
                  <a:pt x="15381" y="18399"/>
                  <a:pt x="15468" y="18399"/>
                </a:cubicBezTo>
                <a:cubicBezTo>
                  <a:pt x="15528" y="18399"/>
                  <a:pt x="15546" y="18418"/>
                  <a:pt x="15554" y="18488"/>
                </a:cubicBezTo>
                <a:cubicBezTo>
                  <a:pt x="15565" y="18580"/>
                  <a:pt x="15609" y="18608"/>
                  <a:pt x="15629" y="18535"/>
                </a:cubicBezTo>
                <a:cubicBezTo>
                  <a:pt x="15635" y="18512"/>
                  <a:pt x="15631" y="18481"/>
                  <a:pt x="15620" y="18466"/>
                </a:cubicBezTo>
                <a:cubicBezTo>
                  <a:pt x="15594" y="18430"/>
                  <a:pt x="15592" y="16016"/>
                  <a:pt x="15618" y="15980"/>
                </a:cubicBezTo>
                <a:cubicBezTo>
                  <a:pt x="15645" y="15941"/>
                  <a:pt x="15663" y="16034"/>
                  <a:pt x="15667" y="16235"/>
                </a:cubicBezTo>
                <a:cubicBezTo>
                  <a:pt x="15669" y="16334"/>
                  <a:pt x="15680" y="16423"/>
                  <a:pt x="15692" y="16433"/>
                </a:cubicBezTo>
                <a:cubicBezTo>
                  <a:pt x="15705" y="16443"/>
                  <a:pt x="15710" y="16415"/>
                  <a:pt x="15704" y="16363"/>
                </a:cubicBezTo>
                <a:cubicBezTo>
                  <a:pt x="15688" y="16225"/>
                  <a:pt x="15731" y="16210"/>
                  <a:pt x="15775" y="16339"/>
                </a:cubicBezTo>
                <a:cubicBezTo>
                  <a:pt x="15802" y="16416"/>
                  <a:pt x="15810" y="16473"/>
                  <a:pt x="15797" y="16507"/>
                </a:cubicBezTo>
                <a:cubicBezTo>
                  <a:pt x="15787" y="16535"/>
                  <a:pt x="15785" y="16580"/>
                  <a:pt x="15793" y="16606"/>
                </a:cubicBezTo>
                <a:cubicBezTo>
                  <a:pt x="15813" y="16678"/>
                  <a:pt x="15893" y="16763"/>
                  <a:pt x="15913" y="16734"/>
                </a:cubicBezTo>
                <a:cubicBezTo>
                  <a:pt x="15944" y="16692"/>
                  <a:pt x="15957" y="16793"/>
                  <a:pt x="15933" y="16893"/>
                </a:cubicBezTo>
                <a:cubicBezTo>
                  <a:pt x="15915" y="16969"/>
                  <a:pt x="15916" y="16984"/>
                  <a:pt x="15937" y="16967"/>
                </a:cubicBezTo>
                <a:cubicBezTo>
                  <a:pt x="15977" y="16935"/>
                  <a:pt x="16033" y="17015"/>
                  <a:pt x="16033" y="17105"/>
                </a:cubicBezTo>
                <a:cubicBezTo>
                  <a:pt x="16033" y="17215"/>
                  <a:pt x="16054" y="17252"/>
                  <a:pt x="16083" y="17197"/>
                </a:cubicBezTo>
                <a:cubicBezTo>
                  <a:pt x="16114" y="17138"/>
                  <a:pt x="16198" y="17384"/>
                  <a:pt x="16170" y="17449"/>
                </a:cubicBezTo>
                <a:cubicBezTo>
                  <a:pt x="16158" y="17476"/>
                  <a:pt x="16166" y="17494"/>
                  <a:pt x="16192" y="17499"/>
                </a:cubicBezTo>
                <a:cubicBezTo>
                  <a:pt x="16257" y="17510"/>
                  <a:pt x="16282" y="17586"/>
                  <a:pt x="16273" y="17744"/>
                </a:cubicBezTo>
                <a:cubicBezTo>
                  <a:pt x="16265" y="17875"/>
                  <a:pt x="16267" y="17880"/>
                  <a:pt x="16291" y="17808"/>
                </a:cubicBezTo>
                <a:cubicBezTo>
                  <a:pt x="16317" y="17732"/>
                  <a:pt x="16321" y="17734"/>
                  <a:pt x="16363" y="17835"/>
                </a:cubicBezTo>
                <a:cubicBezTo>
                  <a:pt x="16402" y="17928"/>
                  <a:pt x="16403" y="17948"/>
                  <a:pt x="16378" y="17996"/>
                </a:cubicBezTo>
                <a:cubicBezTo>
                  <a:pt x="16352" y="18045"/>
                  <a:pt x="16352" y="18064"/>
                  <a:pt x="16380" y="18159"/>
                </a:cubicBezTo>
                <a:cubicBezTo>
                  <a:pt x="16397" y="18218"/>
                  <a:pt x="16438" y="18283"/>
                  <a:pt x="16472" y="18303"/>
                </a:cubicBezTo>
                <a:cubicBezTo>
                  <a:pt x="16521" y="18331"/>
                  <a:pt x="16534" y="18362"/>
                  <a:pt x="16532" y="18449"/>
                </a:cubicBezTo>
                <a:cubicBezTo>
                  <a:pt x="16530" y="18552"/>
                  <a:pt x="16535" y="18556"/>
                  <a:pt x="16642" y="18555"/>
                </a:cubicBezTo>
                <a:cubicBezTo>
                  <a:pt x="16830" y="18554"/>
                  <a:pt x="16819" y="18660"/>
                  <a:pt x="16819" y="16860"/>
                </a:cubicBezTo>
                <a:lnTo>
                  <a:pt x="16819" y="15290"/>
                </a:lnTo>
                <a:lnTo>
                  <a:pt x="16701" y="15290"/>
                </a:lnTo>
                <a:lnTo>
                  <a:pt x="16584" y="15290"/>
                </a:lnTo>
                <a:lnTo>
                  <a:pt x="16581" y="16299"/>
                </a:lnTo>
                <a:cubicBezTo>
                  <a:pt x="16580" y="16855"/>
                  <a:pt x="16580" y="17344"/>
                  <a:pt x="16581" y="17385"/>
                </a:cubicBezTo>
                <a:cubicBezTo>
                  <a:pt x="16587" y="17520"/>
                  <a:pt x="16548" y="17513"/>
                  <a:pt x="16498" y="17370"/>
                </a:cubicBezTo>
                <a:cubicBezTo>
                  <a:pt x="16471" y="17292"/>
                  <a:pt x="16453" y="17189"/>
                  <a:pt x="16457" y="17142"/>
                </a:cubicBezTo>
                <a:cubicBezTo>
                  <a:pt x="16462" y="17077"/>
                  <a:pt x="16458" y="17071"/>
                  <a:pt x="16438" y="17108"/>
                </a:cubicBezTo>
                <a:cubicBezTo>
                  <a:pt x="16400" y="17178"/>
                  <a:pt x="16337" y="17003"/>
                  <a:pt x="16337" y="16828"/>
                </a:cubicBezTo>
                <a:cubicBezTo>
                  <a:pt x="16337" y="16747"/>
                  <a:pt x="16327" y="16692"/>
                  <a:pt x="16314" y="16697"/>
                </a:cubicBezTo>
                <a:cubicBezTo>
                  <a:pt x="16280" y="16712"/>
                  <a:pt x="16188" y="16417"/>
                  <a:pt x="16201" y="16336"/>
                </a:cubicBezTo>
                <a:cubicBezTo>
                  <a:pt x="16218" y="16235"/>
                  <a:pt x="16192" y="16250"/>
                  <a:pt x="16151" y="16363"/>
                </a:cubicBezTo>
                <a:lnTo>
                  <a:pt x="16116" y="16462"/>
                </a:lnTo>
                <a:lnTo>
                  <a:pt x="16094" y="16366"/>
                </a:lnTo>
                <a:cubicBezTo>
                  <a:pt x="16080" y="16305"/>
                  <a:pt x="16078" y="16262"/>
                  <a:pt x="16091" y="16245"/>
                </a:cubicBezTo>
                <a:cubicBezTo>
                  <a:pt x="16101" y="16230"/>
                  <a:pt x="16108" y="16168"/>
                  <a:pt x="16106" y="16106"/>
                </a:cubicBezTo>
                <a:cubicBezTo>
                  <a:pt x="16103" y="16015"/>
                  <a:pt x="16094" y="15997"/>
                  <a:pt x="16058" y="16012"/>
                </a:cubicBezTo>
                <a:cubicBezTo>
                  <a:pt x="16008" y="16034"/>
                  <a:pt x="15937" y="15896"/>
                  <a:pt x="15972" y="15846"/>
                </a:cubicBezTo>
                <a:cubicBezTo>
                  <a:pt x="16013" y="15790"/>
                  <a:pt x="15993" y="15723"/>
                  <a:pt x="15943" y="15745"/>
                </a:cubicBezTo>
                <a:cubicBezTo>
                  <a:pt x="15902" y="15762"/>
                  <a:pt x="15888" y="15745"/>
                  <a:pt x="15871" y="15651"/>
                </a:cubicBezTo>
                <a:cubicBezTo>
                  <a:pt x="15859" y="15587"/>
                  <a:pt x="15850" y="15518"/>
                  <a:pt x="15852" y="15500"/>
                </a:cubicBezTo>
                <a:cubicBezTo>
                  <a:pt x="15859" y="15431"/>
                  <a:pt x="15820" y="15470"/>
                  <a:pt x="15807" y="15544"/>
                </a:cubicBezTo>
                <a:cubicBezTo>
                  <a:pt x="15794" y="15619"/>
                  <a:pt x="15792" y="15619"/>
                  <a:pt x="15768" y="15544"/>
                </a:cubicBezTo>
                <a:cubicBezTo>
                  <a:pt x="15754" y="15502"/>
                  <a:pt x="15747" y="15421"/>
                  <a:pt x="15751" y="15366"/>
                </a:cubicBezTo>
                <a:cubicBezTo>
                  <a:pt x="15760" y="15268"/>
                  <a:pt x="15756" y="15267"/>
                  <a:pt x="15566" y="15267"/>
                </a:cubicBezTo>
                <a:lnTo>
                  <a:pt x="15373" y="15267"/>
                </a:lnTo>
                <a:close/>
                <a:moveTo>
                  <a:pt x="20153" y="15267"/>
                </a:moveTo>
                <a:lnTo>
                  <a:pt x="20159" y="16833"/>
                </a:lnTo>
                <a:lnTo>
                  <a:pt x="20164" y="18399"/>
                </a:lnTo>
                <a:lnTo>
                  <a:pt x="20283" y="18399"/>
                </a:lnTo>
                <a:cubicBezTo>
                  <a:pt x="20386" y="18399"/>
                  <a:pt x="20405" y="18412"/>
                  <a:pt x="20414" y="18488"/>
                </a:cubicBezTo>
                <a:cubicBezTo>
                  <a:pt x="20442" y="18730"/>
                  <a:pt x="20448" y="18479"/>
                  <a:pt x="20442" y="17417"/>
                </a:cubicBezTo>
                <a:cubicBezTo>
                  <a:pt x="20439" y="16779"/>
                  <a:pt x="20441" y="16227"/>
                  <a:pt x="20448" y="16190"/>
                </a:cubicBezTo>
                <a:cubicBezTo>
                  <a:pt x="20466" y="16084"/>
                  <a:pt x="20513" y="16200"/>
                  <a:pt x="20507" y="16334"/>
                </a:cubicBezTo>
                <a:cubicBezTo>
                  <a:pt x="20503" y="16423"/>
                  <a:pt x="20510" y="16445"/>
                  <a:pt x="20546" y="16445"/>
                </a:cubicBezTo>
                <a:cubicBezTo>
                  <a:pt x="20596" y="16445"/>
                  <a:pt x="20644" y="16544"/>
                  <a:pt x="20621" y="16601"/>
                </a:cubicBezTo>
                <a:cubicBezTo>
                  <a:pt x="20613" y="16621"/>
                  <a:pt x="20616" y="16623"/>
                  <a:pt x="20627" y="16608"/>
                </a:cubicBezTo>
                <a:cubicBezTo>
                  <a:pt x="20660" y="16566"/>
                  <a:pt x="20781" y="16867"/>
                  <a:pt x="20761" y="16940"/>
                </a:cubicBezTo>
                <a:cubicBezTo>
                  <a:pt x="20752" y="16972"/>
                  <a:pt x="20743" y="17049"/>
                  <a:pt x="20741" y="17110"/>
                </a:cubicBezTo>
                <a:cubicBezTo>
                  <a:pt x="20739" y="17204"/>
                  <a:pt x="20749" y="17223"/>
                  <a:pt x="20799" y="17232"/>
                </a:cubicBezTo>
                <a:cubicBezTo>
                  <a:pt x="20875" y="17244"/>
                  <a:pt x="20909" y="17314"/>
                  <a:pt x="20876" y="17387"/>
                </a:cubicBezTo>
                <a:cubicBezTo>
                  <a:pt x="20850" y="17446"/>
                  <a:pt x="20843" y="17530"/>
                  <a:pt x="20867" y="17496"/>
                </a:cubicBezTo>
                <a:cubicBezTo>
                  <a:pt x="20875" y="17485"/>
                  <a:pt x="20912" y="17504"/>
                  <a:pt x="20948" y="17538"/>
                </a:cubicBezTo>
                <a:cubicBezTo>
                  <a:pt x="21004" y="17591"/>
                  <a:pt x="21010" y="17611"/>
                  <a:pt x="20990" y="17667"/>
                </a:cubicBezTo>
                <a:cubicBezTo>
                  <a:pt x="20970" y="17722"/>
                  <a:pt x="20972" y="17734"/>
                  <a:pt x="21003" y="17734"/>
                </a:cubicBezTo>
                <a:cubicBezTo>
                  <a:pt x="21063" y="17734"/>
                  <a:pt x="21126" y="17856"/>
                  <a:pt x="21117" y="17956"/>
                </a:cubicBezTo>
                <a:cubicBezTo>
                  <a:pt x="21113" y="18005"/>
                  <a:pt x="21116" y="18037"/>
                  <a:pt x="21125" y="18026"/>
                </a:cubicBezTo>
                <a:cubicBezTo>
                  <a:pt x="21156" y="17982"/>
                  <a:pt x="21223" y="18130"/>
                  <a:pt x="21212" y="18221"/>
                </a:cubicBezTo>
                <a:cubicBezTo>
                  <a:pt x="21204" y="18293"/>
                  <a:pt x="21211" y="18310"/>
                  <a:pt x="21251" y="18310"/>
                </a:cubicBezTo>
                <a:cubicBezTo>
                  <a:pt x="21278" y="18310"/>
                  <a:pt x="21308" y="18336"/>
                  <a:pt x="21320" y="18367"/>
                </a:cubicBezTo>
                <a:cubicBezTo>
                  <a:pt x="21333" y="18404"/>
                  <a:pt x="21383" y="18416"/>
                  <a:pt x="21470" y="18407"/>
                </a:cubicBezTo>
                <a:lnTo>
                  <a:pt x="21600" y="18392"/>
                </a:lnTo>
                <a:lnTo>
                  <a:pt x="21600" y="16843"/>
                </a:lnTo>
                <a:lnTo>
                  <a:pt x="21600" y="15297"/>
                </a:lnTo>
                <a:lnTo>
                  <a:pt x="21470" y="15282"/>
                </a:lnTo>
                <a:cubicBezTo>
                  <a:pt x="21329" y="15266"/>
                  <a:pt x="21315" y="15274"/>
                  <a:pt x="21345" y="15356"/>
                </a:cubicBezTo>
                <a:cubicBezTo>
                  <a:pt x="21357" y="15390"/>
                  <a:pt x="21362" y="15760"/>
                  <a:pt x="21359" y="16339"/>
                </a:cubicBezTo>
                <a:cubicBezTo>
                  <a:pt x="21354" y="17233"/>
                  <a:pt x="21352" y="17266"/>
                  <a:pt x="21314" y="17266"/>
                </a:cubicBezTo>
                <a:cubicBezTo>
                  <a:pt x="21292" y="17266"/>
                  <a:pt x="21274" y="17242"/>
                  <a:pt x="21273" y="17212"/>
                </a:cubicBezTo>
                <a:cubicBezTo>
                  <a:pt x="21271" y="17181"/>
                  <a:pt x="21268" y="17136"/>
                  <a:pt x="21267" y="17110"/>
                </a:cubicBezTo>
                <a:cubicBezTo>
                  <a:pt x="21265" y="17079"/>
                  <a:pt x="21253" y="17079"/>
                  <a:pt x="21227" y="17110"/>
                </a:cubicBezTo>
                <a:cubicBezTo>
                  <a:pt x="21181" y="17165"/>
                  <a:pt x="21158" y="17102"/>
                  <a:pt x="21158" y="16932"/>
                </a:cubicBezTo>
                <a:cubicBezTo>
                  <a:pt x="21157" y="16849"/>
                  <a:pt x="21146" y="16822"/>
                  <a:pt x="21115" y="16821"/>
                </a:cubicBezTo>
                <a:cubicBezTo>
                  <a:pt x="21054" y="16819"/>
                  <a:pt x="21003" y="16714"/>
                  <a:pt x="21029" y="16643"/>
                </a:cubicBezTo>
                <a:cubicBezTo>
                  <a:pt x="21055" y="16574"/>
                  <a:pt x="21022" y="16512"/>
                  <a:pt x="20979" y="16549"/>
                </a:cubicBezTo>
                <a:cubicBezTo>
                  <a:pt x="20943" y="16580"/>
                  <a:pt x="20921" y="16496"/>
                  <a:pt x="20929" y="16361"/>
                </a:cubicBezTo>
                <a:cubicBezTo>
                  <a:pt x="20934" y="16272"/>
                  <a:pt x="20928" y="16259"/>
                  <a:pt x="20894" y="16279"/>
                </a:cubicBezTo>
                <a:cubicBezTo>
                  <a:pt x="20834" y="16314"/>
                  <a:pt x="20646" y="15834"/>
                  <a:pt x="20681" y="15737"/>
                </a:cubicBezTo>
                <a:cubicBezTo>
                  <a:pt x="20699" y="15687"/>
                  <a:pt x="20699" y="15678"/>
                  <a:pt x="20681" y="15703"/>
                </a:cubicBezTo>
                <a:cubicBezTo>
                  <a:pt x="20668" y="15720"/>
                  <a:pt x="20650" y="15708"/>
                  <a:pt x="20642" y="15676"/>
                </a:cubicBezTo>
                <a:cubicBezTo>
                  <a:pt x="20633" y="15643"/>
                  <a:pt x="20610" y="15603"/>
                  <a:pt x="20590" y="15587"/>
                </a:cubicBezTo>
                <a:cubicBezTo>
                  <a:pt x="20571" y="15570"/>
                  <a:pt x="20560" y="15537"/>
                  <a:pt x="20567" y="15512"/>
                </a:cubicBezTo>
                <a:cubicBezTo>
                  <a:pt x="20574" y="15488"/>
                  <a:pt x="20566" y="15465"/>
                  <a:pt x="20551" y="15465"/>
                </a:cubicBezTo>
                <a:cubicBezTo>
                  <a:pt x="20536" y="15465"/>
                  <a:pt x="20508" y="15428"/>
                  <a:pt x="20489" y="15381"/>
                </a:cubicBezTo>
                <a:cubicBezTo>
                  <a:pt x="20462" y="15314"/>
                  <a:pt x="20423" y="15291"/>
                  <a:pt x="20304" y="15280"/>
                </a:cubicBezTo>
                <a:lnTo>
                  <a:pt x="20153" y="15267"/>
                </a:lnTo>
                <a:close/>
                <a:moveTo>
                  <a:pt x="4922" y="15275"/>
                </a:moveTo>
                <a:cubicBezTo>
                  <a:pt x="4814" y="15270"/>
                  <a:pt x="4727" y="15273"/>
                  <a:pt x="4732" y="15282"/>
                </a:cubicBezTo>
                <a:cubicBezTo>
                  <a:pt x="4748" y="15319"/>
                  <a:pt x="4699" y="15465"/>
                  <a:pt x="4670" y="15465"/>
                </a:cubicBezTo>
                <a:cubicBezTo>
                  <a:pt x="4654" y="15465"/>
                  <a:pt x="4646" y="15489"/>
                  <a:pt x="4653" y="15515"/>
                </a:cubicBezTo>
                <a:cubicBezTo>
                  <a:pt x="4660" y="15541"/>
                  <a:pt x="4652" y="15595"/>
                  <a:pt x="4636" y="15636"/>
                </a:cubicBezTo>
                <a:cubicBezTo>
                  <a:pt x="4617" y="15684"/>
                  <a:pt x="4609" y="15786"/>
                  <a:pt x="4612" y="15923"/>
                </a:cubicBezTo>
                <a:cubicBezTo>
                  <a:pt x="4617" y="16164"/>
                  <a:pt x="4593" y="16266"/>
                  <a:pt x="4529" y="16277"/>
                </a:cubicBezTo>
                <a:cubicBezTo>
                  <a:pt x="4479" y="16285"/>
                  <a:pt x="4468" y="16420"/>
                  <a:pt x="4514" y="16460"/>
                </a:cubicBezTo>
                <a:cubicBezTo>
                  <a:pt x="4538" y="16481"/>
                  <a:pt x="4537" y="16509"/>
                  <a:pt x="4509" y="16668"/>
                </a:cubicBezTo>
                <a:cubicBezTo>
                  <a:pt x="4492" y="16769"/>
                  <a:pt x="4464" y="16864"/>
                  <a:pt x="4449" y="16878"/>
                </a:cubicBezTo>
                <a:cubicBezTo>
                  <a:pt x="4434" y="16891"/>
                  <a:pt x="4390" y="16972"/>
                  <a:pt x="4352" y="17058"/>
                </a:cubicBezTo>
                <a:lnTo>
                  <a:pt x="4283" y="17217"/>
                </a:lnTo>
                <a:lnTo>
                  <a:pt x="4226" y="17071"/>
                </a:lnTo>
                <a:cubicBezTo>
                  <a:pt x="4194" y="16991"/>
                  <a:pt x="4172" y="16901"/>
                  <a:pt x="4176" y="16873"/>
                </a:cubicBezTo>
                <a:cubicBezTo>
                  <a:pt x="4181" y="16844"/>
                  <a:pt x="4171" y="16801"/>
                  <a:pt x="4154" y="16774"/>
                </a:cubicBezTo>
                <a:cubicBezTo>
                  <a:pt x="4121" y="16718"/>
                  <a:pt x="4141" y="16605"/>
                  <a:pt x="4176" y="16650"/>
                </a:cubicBezTo>
                <a:cubicBezTo>
                  <a:pt x="4191" y="16668"/>
                  <a:pt x="4190" y="16656"/>
                  <a:pt x="4174" y="16618"/>
                </a:cubicBezTo>
                <a:cubicBezTo>
                  <a:pt x="4160" y="16584"/>
                  <a:pt x="4138" y="16556"/>
                  <a:pt x="4126" y="16556"/>
                </a:cubicBezTo>
                <a:cubicBezTo>
                  <a:pt x="4113" y="16556"/>
                  <a:pt x="4060" y="16335"/>
                  <a:pt x="4008" y="16066"/>
                </a:cubicBezTo>
                <a:cubicBezTo>
                  <a:pt x="3919" y="15614"/>
                  <a:pt x="3916" y="15575"/>
                  <a:pt x="3947" y="15522"/>
                </a:cubicBezTo>
                <a:cubicBezTo>
                  <a:pt x="3979" y="15470"/>
                  <a:pt x="3978" y="15465"/>
                  <a:pt x="3939" y="15465"/>
                </a:cubicBezTo>
                <a:cubicBezTo>
                  <a:pt x="3915" y="15465"/>
                  <a:pt x="3887" y="15425"/>
                  <a:pt x="3875" y="15376"/>
                </a:cubicBezTo>
                <a:cubicBezTo>
                  <a:pt x="3857" y="15299"/>
                  <a:pt x="3834" y="15290"/>
                  <a:pt x="3698" y="15290"/>
                </a:cubicBezTo>
                <a:lnTo>
                  <a:pt x="3541" y="15290"/>
                </a:lnTo>
                <a:lnTo>
                  <a:pt x="3541" y="16858"/>
                </a:lnTo>
                <a:lnTo>
                  <a:pt x="3541" y="18426"/>
                </a:lnTo>
                <a:lnTo>
                  <a:pt x="3657" y="18409"/>
                </a:lnTo>
                <a:cubicBezTo>
                  <a:pt x="3728" y="18398"/>
                  <a:pt x="3777" y="18409"/>
                  <a:pt x="3785" y="18439"/>
                </a:cubicBezTo>
                <a:cubicBezTo>
                  <a:pt x="3793" y="18465"/>
                  <a:pt x="3810" y="18489"/>
                  <a:pt x="3823" y="18488"/>
                </a:cubicBezTo>
                <a:cubicBezTo>
                  <a:pt x="3835" y="18487"/>
                  <a:pt x="3831" y="18466"/>
                  <a:pt x="3812" y="18441"/>
                </a:cubicBezTo>
                <a:cubicBezTo>
                  <a:pt x="3781" y="18400"/>
                  <a:pt x="3777" y="18306"/>
                  <a:pt x="3777" y="17511"/>
                </a:cubicBezTo>
                <a:cubicBezTo>
                  <a:pt x="3777" y="16965"/>
                  <a:pt x="3784" y="16618"/>
                  <a:pt x="3796" y="16601"/>
                </a:cubicBezTo>
                <a:cubicBezTo>
                  <a:pt x="3807" y="16586"/>
                  <a:pt x="3822" y="16602"/>
                  <a:pt x="3828" y="16640"/>
                </a:cubicBezTo>
                <a:cubicBezTo>
                  <a:pt x="3834" y="16678"/>
                  <a:pt x="3847" y="16702"/>
                  <a:pt x="3855" y="16690"/>
                </a:cubicBezTo>
                <a:cubicBezTo>
                  <a:pt x="3878" y="16658"/>
                  <a:pt x="3913" y="16769"/>
                  <a:pt x="3919" y="16893"/>
                </a:cubicBezTo>
                <a:cubicBezTo>
                  <a:pt x="3922" y="16960"/>
                  <a:pt x="3916" y="16996"/>
                  <a:pt x="3900" y="16989"/>
                </a:cubicBezTo>
                <a:cubicBezTo>
                  <a:pt x="3884" y="16982"/>
                  <a:pt x="3875" y="17032"/>
                  <a:pt x="3875" y="17133"/>
                </a:cubicBezTo>
                <a:cubicBezTo>
                  <a:pt x="3875" y="17306"/>
                  <a:pt x="3886" y="17322"/>
                  <a:pt x="3936" y="17219"/>
                </a:cubicBezTo>
                <a:cubicBezTo>
                  <a:pt x="3968" y="17154"/>
                  <a:pt x="3973" y="17157"/>
                  <a:pt x="4002" y="17286"/>
                </a:cubicBezTo>
                <a:cubicBezTo>
                  <a:pt x="4020" y="17362"/>
                  <a:pt x="4029" y="17446"/>
                  <a:pt x="4022" y="17471"/>
                </a:cubicBezTo>
                <a:cubicBezTo>
                  <a:pt x="4015" y="17497"/>
                  <a:pt x="4028" y="17563"/>
                  <a:pt x="4051" y="17620"/>
                </a:cubicBezTo>
                <a:cubicBezTo>
                  <a:pt x="4083" y="17695"/>
                  <a:pt x="4088" y="17732"/>
                  <a:pt x="4071" y="17756"/>
                </a:cubicBezTo>
                <a:cubicBezTo>
                  <a:pt x="4054" y="17780"/>
                  <a:pt x="4058" y="17811"/>
                  <a:pt x="4088" y="17862"/>
                </a:cubicBezTo>
                <a:cubicBezTo>
                  <a:pt x="4137" y="17950"/>
                  <a:pt x="4196" y="18254"/>
                  <a:pt x="4170" y="18290"/>
                </a:cubicBezTo>
                <a:cubicBezTo>
                  <a:pt x="4124" y="18354"/>
                  <a:pt x="4161" y="18387"/>
                  <a:pt x="4286" y="18394"/>
                </a:cubicBezTo>
                <a:cubicBezTo>
                  <a:pt x="4386" y="18400"/>
                  <a:pt x="4424" y="18386"/>
                  <a:pt x="4431" y="18340"/>
                </a:cubicBezTo>
                <a:cubicBezTo>
                  <a:pt x="4438" y="18299"/>
                  <a:pt x="4466" y="18282"/>
                  <a:pt x="4511" y="18290"/>
                </a:cubicBezTo>
                <a:cubicBezTo>
                  <a:pt x="4572" y="18301"/>
                  <a:pt x="4580" y="18292"/>
                  <a:pt x="4576" y="18206"/>
                </a:cubicBezTo>
                <a:cubicBezTo>
                  <a:pt x="4574" y="18152"/>
                  <a:pt x="4565" y="18083"/>
                  <a:pt x="4557" y="18055"/>
                </a:cubicBezTo>
                <a:cubicBezTo>
                  <a:pt x="4550" y="18027"/>
                  <a:pt x="4551" y="17994"/>
                  <a:pt x="4561" y="17981"/>
                </a:cubicBezTo>
                <a:cubicBezTo>
                  <a:pt x="4570" y="17968"/>
                  <a:pt x="4575" y="17873"/>
                  <a:pt x="4573" y="17771"/>
                </a:cubicBezTo>
                <a:cubicBezTo>
                  <a:pt x="4569" y="17623"/>
                  <a:pt x="4579" y="17566"/>
                  <a:pt x="4617" y="17486"/>
                </a:cubicBezTo>
                <a:cubicBezTo>
                  <a:pt x="4644" y="17430"/>
                  <a:pt x="4655" y="17373"/>
                  <a:pt x="4644" y="17358"/>
                </a:cubicBezTo>
                <a:cubicBezTo>
                  <a:pt x="4632" y="17341"/>
                  <a:pt x="4638" y="17260"/>
                  <a:pt x="4660" y="17142"/>
                </a:cubicBezTo>
                <a:cubicBezTo>
                  <a:pt x="4690" y="16983"/>
                  <a:pt x="4703" y="16958"/>
                  <a:pt x="4746" y="16969"/>
                </a:cubicBezTo>
                <a:cubicBezTo>
                  <a:pt x="4785" y="16980"/>
                  <a:pt x="4798" y="16962"/>
                  <a:pt x="4803" y="16890"/>
                </a:cubicBezTo>
                <a:cubicBezTo>
                  <a:pt x="4806" y="16839"/>
                  <a:pt x="4818" y="16798"/>
                  <a:pt x="4829" y="16799"/>
                </a:cubicBezTo>
                <a:cubicBezTo>
                  <a:pt x="4841" y="16800"/>
                  <a:pt x="4851" y="17106"/>
                  <a:pt x="4854" y="17600"/>
                </a:cubicBezTo>
                <a:lnTo>
                  <a:pt x="4860" y="18399"/>
                </a:lnTo>
                <a:lnTo>
                  <a:pt x="4967" y="18399"/>
                </a:lnTo>
                <a:lnTo>
                  <a:pt x="5074" y="18399"/>
                </a:lnTo>
                <a:lnTo>
                  <a:pt x="5080" y="16856"/>
                </a:lnTo>
                <a:cubicBezTo>
                  <a:pt x="5084" y="15510"/>
                  <a:pt x="5089" y="15314"/>
                  <a:pt x="5115" y="15327"/>
                </a:cubicBezTo>
                <a:cubicBezTo>
                  <a:pt x="5131" y="15335"/>
                  <a:pt x="5138" y="15328"/>
                  <a:pt x="5131" y="15312"/>
                </a:cubicBezTo>
                <a:cubicBezTo>
                  <a:pt x="5124" y="15296"/>
                  <a:pt x="5031" y="15280"/>
                  <a:pt x="4922" y="15275"/>
                </a:cubicBezTo>
                <a:close/>
                <a:moveTo>
                  <a:pt x="1585" y="15282"/>
                </a:moveTo>
                <a:cubicBezTo>
                  <a:pt x="1564" y="15288"/>
                  <a:pt x="1554" y="15301"/>
                  <a:pt x="1554" y="15319"/>
                </a:cubicBezTo>
                <a:cubicBezTo>
                  <a:pt x="1554" y="15348"/>
                  <a:pt x="1563" y="15383"/>
                  <a:pt x="1574" y="15399"/>
                </a:cubicBezTo>
                <a:cubicBezTo>
                  <a:pt x="1586" y="15416"/>
                  <a:pt x="1594" y="15974"/>
                  <a:pt x="1594" y="16925"/>
                </a:cubicBezTo>
                <a:lnTo>
                  <a:pt x="1594" y="18421"/>
                </a:lnTo>
                <a:lnTo>
                  <a:pt x="1706" y="18421"/>
                </a:lnTo>
                <a:cubicBezTo>
                  <a:pt x="1803" y="18421"/>
                  <a:pt x="1819" y="18434"/>
                  <a:pt x="1814" y="18501"/>
                </a:cubicBezTo>
                <a:cubicBezTo>
                  <a:pt x="1811" y="18543"/>
                  <a:pt x="1816" y="18577"/>
                  <a:pt x="1827" y="18577"/>
                </a:cubicBezTo>
                <a:cubicBezTo>
                  <a:pt x="1862" y="18577"/>
                  <a:pt x="1869" y="18500"/>
                  <a:pt x="1839" y="18444"/>
                </a:cubicBezTo>
                <a:cubicBezTo>
                  <a:pt x="1814" y="18397"/>
                  <a:pt x="1809" y="18158"/>
                  <a:pt x="1809" y="16843"/>
                </a:cubicBezTo>
                <a:lnTo>
                  <a:pt x="1809" y="15297"/>
                </a:lnTo>
                <a:lnTo>
                  <a:pt x="1682" y="15282"/>
                </a:lnTo>
                <a:cubicBezTo>
                  <a:pt x="1638" y="15277"/>
                  <a:pt x="1606" y="15276"/>
                  <a:pt x="1585" y="15282"/>
                </a:cubicBezTo>
                <a:close/>
                <a:moveTo>
                  <a:pt x="0" y="15290"/>
                </a:moveTo>
                <a:lnTo>
                  <a:pt x="0" y="16843"/>
                </a:lnTo>
                <a:lnTo>
                  <a:pt x="0" y="18399"/>
                </a:lnTo>
                <a:lnTo>
                  <a:pt x="516" y="18397"/>
                </a:lnTo>
                <a:cubicBezTo>
                  <a:pt x="893" y="18395"/>
                  <a:pt x="1053" y="18380"/>
                  <a:pt x="1106" y="18337"/>
                </a:cubicBezTo>
                <a:cubicBezTo>
                  <a:pt x="1146" y="18305"/>
                  <a:pt x="1219" y="18284"/>
                  <a:pt x="1267" y="18293"/>
                </a:cubicBezTo>
                <a:cubicBezTo>
                  <a:pt x="1338" y="18305"/>
                  <a:pt x="1354" y="18295"/>
                  <a:pt x="1345" y="18243"/>
                </a:cubicBezTo>
                <a:cubicBezTo>
                  <a:pt x="1339" y="18208"/>
                  <a:pt x="1346" y="18167"/>
                  <a:pt x="1360" y="18154"/>
                </a:cubicBezTo>
                <a:cubicBezTo>
                  <a:pt x="1399" y="18121"/>
                  <a:pt x="1405" y="17375"/>
                  <a:pt x="1368" y="17177"/>
                </a:cubicBezTo>
                <a:cubicBezTo>
                  <a:pt x="1346" y="17057"/>
                  <a:pt x="1346" y="17013"/>
                  <a:pt x="1366" y="16952"/>
                </a:cubicBezTo>
                <a:cubicBezTo>
                  <a:pt x="1392" y="16871"/>
                  <a:pt x="1384" y="16651"/>
                  <a:pt x="1356" y="16690"/>
                </a:cubicBezTo>
                <a:cubicBezTo>
                  <a:pt x="1326" y="16731"/>
                  <a:pt x="1300" y="16565"/>
                  <a:pt x="1322" y="16472"/>
                </a:cubicBezTo>
                <a:cubicBezTo>
                  <a:pt x="1333" y="16425"/>
                  <a:pt x="1342" y="16269"/>
                  <a:pt x="1341" y="16128"/>
                </a:cubicBezTo>
                <a:cubicBezTo>
                  <a:pt x="1339" y="15987"/>
                  <a:pt x="1346" y="15859"/>
                  <a:pt x="1357" y="15844"/>
                </a:cubicBezTo>
                <a:cubicBezTo>
                  <a:pt x="1368" y="15829"/>
                  <a:pt x="1377" y="15786"/>
                  <a:pt x="1377" y="15747"/>
                </a:cubicBezTo>
                <a:cubicBezTo>
                  <a:pt x="1377" y="15696"/>
                  <a:pt x="1370" y="15690"/>
                  <a:pt x="1352" y="15725"/>
                </a:cubicBezTo>
                <a:cubicBezTo>
                  <a:pt x="1332" y="15761"/>
                  <a:pt x="1313" y="15736"/>
                  <a:pt x="1273" y="15621"/>
                </a:cubicBezTo>
                <a:cubicBezTo>
                  <a:pt x="1232" y="15507"/>
                  <a:pt x="1187" y="15447"/>
                  <a:pt x="1090" y="15379"/>
                </a:cubicBezTo>
                <a:cubicBezTo>
                  <a:pt x="974" y="15298"/>
                  <a:pt x="907" y="15290"/>
                  <a:pt x="480" y="15290"/>
                </a:cubicBezTo>
                <a:lnTo>
                  <a:pt x="0" y="15290"/>
                </a:lnTo>
                <a:close/>
                <a:moveTo>
                  <a:pt x="8513" y="15495"/>
                </a:moveTo>
                <a:cubicBezTo>
                  <a:pt x="8503" y="15508"/>
                  <a:pt x="8512" y="15548"/>
                  <a:pt x="8531" y="15582"/>
                </a:cubicBezTo>
                <a:cubicBezTo>
                  <a:pt x="8579" y="15663"/>
                  <a:pt x="8581" y="15660"/>
                  <a:pt x="8553" y="15559"/>
                </a:cubicBezTo>
                <a:cubicBezTo>
                  <a:pt x="8540" y="15512"/>
                  <a:pt x="8522" y="15482"/>
                  <a:pt x="8513" y="15495"/>
                </a:cubicBezTo>
                <a:close/>
                <a:moveTo>
                  <a:pt x="5683" y="15732"/>
                </a:moveTo>
                <a:cubicBezTo>
                  <a:pt x="5672" y="15732"/>
                  <a:pt x="5669" y="15753"/>
                  <a:pt x="5676" y="15777"/>
                </a:cubicBezTo>
                <a:cubicBezTo>
                  <a:pt x="5682" y="15801"/>
                  <a:pt x="5692" y="15822"/>
                  <a:pt x="5697" y="15822"/>
                </a:cubicBezTo>
                <a:cubicBezTo>
                  <a:pt x="5701" y="15822"/>
                  <a:pt x="5705" y="15801"/>
                  <a:pt x="5705" y="15777"/>
                </a:cubicBezTo>
                <a:cubicBezTo>
                  <a:pt x="5705" y="15753"/>
                  <a:pt x="5695" y="15732"/>
                  <a:pt x="5683" y="15732"/>
                </a:cubicBezTo>
                <a:close/>
                <a:moveTo>
                  <a:pt x="3128" y="16507"/>
                </a:moveTo>
                <a:cubicBezTo>
                  <a:pt x="3108" y="16507"/>
                  <a:pt x="3095" y="16522"/>
                  <a:pt x="3101" y="16541"/>
                </a:cubicBezTo>
                <a:cubicBezTo>
                  <a:pt x="3106" y="16561"/>
                  <a:pt x="3119" y="16578"/>
                  <a:pt x="3128" y="16578"/>
                </a:cubicBezTo>
                <a:cubicBezTo>
                  <a:pt x="3138" y="16578"/>
                  <a:pt x="3149" y="16561"/>
                  <a:pt x="3154" y="16541"/>
                </a:cubicBezTo>
                <a:cubicBezTo>
                  <a:pt x="3160" y="16522"/>
                  <a:pt x="3148" y="16507"/>
                  <a:pt x="3128" y="16507"/>
                </a:cubicBezTo>
                <a:close/>
                <a:moveTo>
                  <a:pt x="11362" y="17608"/>
                </a:moveTo>
                <a:cubicBezTo>
                  <a:pt x="11360" y="17615"/>
                  <a:pt x="11347" y="17660"/>
                  <a:pt x="11331" y="17706"/>
                </a:cubicBezTo>
                <a:cubicBezTo>
                  <a:pt x="11303" y="17787"/>
                  <a:pt x="11304" y="17788"/>
                  <a:pt x="11345" y="17731"/>
                </a:cubicBezTo>
                <a:cubicBezTo>
                  <a:pt x="11369" y="17698"/>
                  <a:pt x="11382" y="17653"/>
                  <a:pt x="11377" y="17632"/>
                </a:cubicBezTo>
                <a:cubicBezTo>
                  <a:pt x="11371" y="17611"/>
                  <a:pt x="11364" y="17600"/>
                  <a:pt x="11362" y="17608"/>
                </a:cubicBezTo>
                <a:close/>
                <a:moveTo>
                  <a:pt x="10333" y="18372"/>
                </a:moveTo>
                <a:cubicBezTo>
                  <a:pt x="10331" y="18377"/>
                  <a:pt x="10330" y="18393"/>
                  <a:pt x="10330" y="18419"/>
                </a:cubicBezTo>
                <a:cubicBezTo>
                  <a:pt x="10329" y="18466"/>
                  <a:pt x="10333" y="18491"/>
                  <a:pt x="10339" y="18476"/>
                </a:cubicBezTo>
                <a:cubicBezTo>
                  <a:pt x="10346" y="18461"/>
                  <a:pt x="10346" y="18424"/>
                  <a:pt x="10341" y="18392"/>
                </a:cubicBezTo>
                <a:cubicBezTo>
                  <a:pt x="10337" y="18374"/>
                  <a:pt x="10335" y="18367"/>
                  <a:pt x="10333" y="18372"/>
                </a:cubicBezTo>
                <a:close/>
                <a:moveTo>
                  <a:pt x="11626" y="18439"/>
                </a:moveTo>
                <a:cubicBezTo>
                  <a:pt x="11626" y="18417"/>
                  <a:pt x="11609" y="18424"/>
                  <a:pt x="11588" y="18454"/>
                </a:cubicBezTo>
                <a:cubicBezTo>
                  <a:pt x="11567" y="18483"/>
                  <a:pt x="11555" y="18524"/>
                  <a:pt x="11561" y="18545"/>
                </a:cubicBezTo>
                <a:cubicBezTo>
                  <a:pt x="11572" y="18587"/>
                  <a:pt x="11626" y="18500"/>
                  <a:pt x="11626" y="18439"/>
                </a:cubicBezTo>
                <a:close/>
                <a:moveTo>
                  <a:pt x="9600" y="18444"/>
                </a:moveTo>
                <a:cubicBezTo>
                  <a:pt x="9589" y="18444"/>
                  <a:pt x="9580" y="18464"/>
                  <a:pt x="9580" y="18488"/>
                </a:cubicBezTo>
                <a:cubicBezTo>
                  <a:pt x="9580" y="18513"/>
                  <a:pt x="9589" y="18533"/>
                  <a:pt x="9600" y="18533"/>
                </a:cubicBezTo>
                <a:cubicBezTo>
                  <a:pt x="9611" y="18533"/>
                  <a:pt x="9620" y="18513"/>
                  <a:pt x="9620" y="18488"/>
                </a:cubicBezTo>
                <a:cubicBezTo>
                  <a:pt x="9620" y="18464"/>
                  <a:pt x="9611" y="18444"/>
                  <a:pt x="9600" y="18444"/>
                </a:cubicBezTo>
                <a:close/>
                <a:moveTo>
                  <a:pt x="18079" y="18466"/>
                </a:moveTo>
                <a:cubicBezTo>
                  <a:pt x="18068" y="18481"/>
                  <a:pt x="18059" y="18513"/>
                  <a:pt x="18059" y="18538"/>
                </a:cubicBezTo>
                <a:cubicBezTo>
                  <a:pt x="18059" y="18562"/>
                  <a:pt x="18068" y="18570"/>
                  <a:pt x="18079" y="18555"/>
                </a:cubicBezTo>
                <a:cubicBezTo>
                  <a:pt x="18089" y="18540"/>
                  <a:pt x="18098" y="18508"/>
                  <a:pt x="18098" y="18483"/>
                </a:cubicBezTo>
                <a:cubicBezTo>
                  <a:pt x="18098" y="18459"/>
                  <a:pt x="18089" y="18451"/>
                  <a:pt x="18079" y="18466"/>
                </a:cubicBezTo>
                <a:close/>
                <a:moveTo>
                  <a:pt x="4148" y="18471"/>
                </a:moveTo>
                <a:cubicBezTo>
                  <a:pt x="4139" y="18483"/>
                  <a:pt x="4131" y="18512"/>
                  <a:pt x="4131" y="18535"/>
                </a:cubicBezTo>
                <a:cubicBezTo>
                  <a:pt x="4131" y="18558"/>
                  <a:pt x="4139" y="18577"/>
                  <a:pt x="4148" y="18577"/>
                </a:cubicBezTo>
                <a:cubicBezTo>
                  <a:pt x="4157" y="18577"/>
                  <a:pt x="4164" y="18548"/>
                  <a:pt x="4164" y="18513"/>
                </a:cubicBezTo>
                <a:cubicBezTo>
                  <a:pt x="4164" y="18477"/>
                  <a:pt x="4157" y="18458"/>
                  <a:pt x="4148" y="18471"/>
                </a:cubicBezTo>
                <a:close/>
                <a:moveTo>
                  <a:pt x="4447" y="18488"/>
                </a:moveTo>
                <a:cubicBezTo>
                  <a:pt x="4435" y="18488"/>
                  <a:pt x="4426" y="18508"/>
                  <a:pt x="4426" y="18533"/>
                </a:cubicBezTo>
                <a:cubicBezTo>
                  <a:pt x="4426" y="18557"/>
                  <a:pt x="4430" y="18577"/>
                  <a:pt x="4435" y="18577"/>
                </a:cubicBezTo>
                <a:cubicBezTo>
                  <a:pt x="4440" y="18577"/>
                  <a:pt x="4449" y="18557"/>
                  <a:pt x="4456" y="18533"/>
                </a:cubicBezTo>
                <a:cubicBezTo>
                  <a:pt x="4462" y="18508"/>
                  <a:pt x="4458" y="18488"/>
                  <a:pt x="4447" y="18488"/>
                </a:cubicBezTo>
                <a:close/>
                <a:moveTo>
                  <a:pt x="8332" y="18488"/>
                </a:moveTo>
                <a:cubicBezTo>
                  <a:pt x="8327" y="18488"/>
                  <a:pt x="8318" y="18508"/>
                  <a:pt x="8311" y="18533"/>
                </a:cubicBezTo>
                <a:cubicBezTo>
                  <a:pt x="8304" y="18557"/>
                  <a:pt x="8308" y="18577"/>
                  <a:pt x="8320" y="18577"/>
                </a:cubicBezTo>
                <a:cubicBezTo>
                  <a:pt x="8331" y="18577"/>
                  <a:pt x="8341" y="18557"/>
                  <a:pt x="8341" y="18533"/>
                </a:cubicBezTo>
                <a:cubicBezTo>
                  <a:pt x="8341" y="18508"/>
                  <a:pt x="8337" y="18488"/>
                  <a:pt x="8332" y="18488"/>
                </a:cubicBezTo>
                <a:close/>
                <a:moveTo>
                  <a:pt x="21355" y="18488"/>
                </a:moveTo>
                <a:cubicBezTo>
                  <a:pt x="21350" y="18488"/>
                  <a:pt x="21341" y="18508"/>
                  <a:pt x="21334" y="18533"/>
                </a:cubicBezTo>
                <a:cubicBezTo>
                  <a:pt x="21327" y="18557"/>
                  <a:pt x="21331" y="18577"/>
                  <a:pt x="21343" y="18577"/>
                </a:cubicBezTo>
                <a:cubicBezTo>
                  <a:pt x="21354" y="18577"/>
                  <a:pt x="21363" y="18557"/>
                  <a:pt x="21363" y="18533"/>
                </a:cubicBezTo>
                <a:cubicBezTo>
                  <a:pt x="21363" y="18508"/>
                  <a:pt x="21359" y="18488"/>
                  <a:pt x="21355" y="18488"/>
                </a:cubicBezTo>
                <a:close/>
                <a:moveTo>
                  <a:pt x="20138" y="18493"/>
                </a:moveTo>
                <a:cubicBezTo>
                  <a:pt x="20128" y="18493"/>
                  <a:pt x="20126" y="18506"/>
                  <a:pt x="20133" y="18533"/>
                </a:cubicBezTo>
                <a:cubicBezTo>
                  <a:pt x="20140" y="18557"/>
                  <a:pt x="20166" y="18576"/>
                  <a:pt x="20189" y="18575"/>
                </a:cubicBezTo>
                <a:cubicBezTo>
                  <a:pt x="20231" y="18572"/>
                  <a:pt x="20230" y="18569"/>
                  <a:pt x="20193" y="18533"/>
                </a:cubicBezTo>
                <a:cubicBezTo>
                  <a:pt x="20165" y="18506"/>
                  <a:pt x="20148" y="18493"/>
                  <a:pt x="20138" y="18493"/>
                </a:cubicBezTo>
                <a:close/>
                <a:moveTo>
                  <a:pt x="11222" y="18518"/>
                </a:moveTo>
                <a:cubicBezTo>
                  <a:pt x="11206" y="18504"/>
                  <a:pt x="11193" y="18511"/>
                  <a:pt x="11193" y="18535"/>
                </a:cubicBezTo>
                <a:cubicBezTo>
                  <a:pt x="11193" y="18559"/>
                  <a:pt x="11206" y="18577"/>
                  <a:pt x="11222" y="18577"/>
                </a:cubicBezTo>
                <a:cubicBezTo>
                  <a:pt x="11238" y="18577"/>
                  <a:pt x="11252" y="18569"/>
                  <a:pt x="11252" y="18560"/>
                </a:cubicBezTo>
                <a:cubicBezTo>
                  <a:pt x="11252" y="18550"/>
                  <a:pt x="11238" y="18532"/>
                  <a:pt x="11222" y="18518"/>
                </a:cubicBezTo>
                <a:close/>
                <a:moveTo>
                  <a:pt x="13334" y="18548"/>
                </a:moveTo>
                <a:cubicBezTo>
                  <a:pt x="13318" y="18562"/>
                  <a:pt x="13323" y="18573"/>
                  <a:pt x="13346" y="18575"/>
                </a:cubicBezTo>
                <a:cubicBezTo>
                  <a:pt x="13367" y="18577"/>
                  <a:pt x="13378" y="18565"/>
                  <a:pt x="13371" y="18550"/>
                </a:cubicBezTo>
                <a:cubicBezTo>
                  <a:pt x="13365" y="18535"/>
                  <a:pt x="13348" y="18535"/>
                  <a:pt x="13334" y="18548"/>
                </a:cubicBezTo>
                <a:close/>
                <a:moveTo>
                  <a:pt x="7564" y="19685"/>
                </a:moveTo>
                <a:lnTo>
                  <a:pt x="7564" y="20643"/>
                </a:lnTo>
                <a:lnTo>
                  <a:pt x="7564" y="21600"/>
                </a:lnTo>
                <a:lnTo>
                  <a:pt x="10701" y="21600"/>
                </a:lnTo>
                <a:lnTo>
                  <a:pt x="10706" y="20855"/>
                </a:lnTo>
                <a:lnTo>
                  <a:pt x="10711" y="20111"/>
                </a:lnTo>
                <a:lnTo>
                  <a:pt x="10847" y="20098"/>
                </a:lnTo>
                <a:cubicBezTo>
                  <a:pt x="10923" y="20091"/>
                  <a:pt x="10992" y="20104"/>
                  <a:pt x="11003" y="20131"/>
                </a:cubicBezTo>
                <a:cubicBezTo>
                  <a:pt x="11040" y="20213"/>
                  <a:pt x="11056" y="20181"/>
                  <a:pt x="11056" y="20027"/>
                </a:cubicBezTo>
                <a:cubicBezTo>
                  <a:pt x="11056" y="19929"/>
                  <a:pt x="11045" y="19866"/>
                  <a:pt x="11024" y="19849"/>
                </a:cubicBezTo>
                <a:cubicBezTo>
                  <a:pt x="10999" y="19827"/>
                  <a:pt x="10996" y="19808"/>
                  <a:pt x="11015" y="19757"/>
                </a:cubicBezTo>
                <a:cubicBezTo>
                  <a:pt x="11035" y="19702"/>
                  <a:pt x="11030" y="19699"/>
                  <a:pt x="10974" y="19735"/>
                </a:cubicBezTo>
                <a:cubicBezTo>
                  <a:pt x="10883" y="19794"/>
                  <a:pt x="10380" y="19790"/>
                  <a:pt x="10354" y="19730"/>
                </a:cubicBezTo>
                <a:cubicBezTo>
                  <a:pt x="10341" y="19702"/>
                  <a:pt x="10270" y="19689"/>
                  <a:pt x="10177" y="19698"/>
                </a:cubicBezTo>
                <a:cubicBezTo>
                  <a:pt x="10038" y="19711"/>
                  <a:pt x="10023" y="19719"/>
                  <a:pt x="10022" y="19799"/>
                </a:cubicBezTo>
                <a:cubicBezTo>
                  <a:pt x="10021" y="19848"/>
                  <a:pt x="10028" y="19912"/>
                  <a:pt x="10037" y="19940"/>
                </a:cubicBezTo>
                <a:cubicBezTo>
                  <a:pt x="10046" y="19968"/>
                  <a:pt x="10051" y="20217"/>
                  <a:pt x="10048" y="20494"/>
                </a:cubicBezTo>
                <a:cubicBezTo>
                  <a:pt x="10044" y="20908"/>
                  <a:pt x="10037" y="20999"/>
                  <a:pt x="10013" y="20999"/>
                </a:cubicBezTo>
                <a:cubicBezTo>
                  <a:pt x="9993" y="20999"/>
                  <a:pt x="9986" y="20962"/>
                  <a:pt x="9990" y="20880"/>
                </a:cubicBezTo>
                <a:cubicBezTo>
                  <a:pt x="9995" y="20779"/>
                  <a:pt x="9988" y="20759"/>
                  <a:pt x="9941" y="20747"/>
                </a:cubicBezTo>
                <a:cubicBezTo>
                  <a:pt x="9897" y="20735"/>
                  <a:pt x="9883" y="20708"/>
                  <a:pt x="9878" y="20608"/>
                </a:cubicBezTo>
                <a:cubicBezTo>
                  <a:pt x="9873" y="20509"/>
                  <a:pt x="9863" y="20484"/>
                  <a:pt x="9829" y="20494"/>
                </a:cubicBezTo>
                <a:cubicBezTo>
                  <a:pt x="9766" y="20513"/>
                  <a:pt x="9742" y="20460"/>
                  <a:pt x="9752" y="20333"/>
                </a:cubicBezTo>
                <a:cubicBezTo>
                  <a:pt x="9762" y="20221"/>
                  <a:pt x="9732" y="20179"/>
                  <a:pt x="9707" y="20269"/>
                </a:cubicBezTo>
                <a:cubicBezTo>
                  <a:pt x="9687" y="20346"/>
                  <a:pt x="9617" y="20176"/>
                  <a:pt x="9631" y="20081"/>
                </a:cubicBezTo>
                <a:cubicBezTo>
                  <a:pt x="9647" y="19967"/>
                  <a:pt x="9623" y="19893"/>
                  <a:pt x="9590" y="19955"/>
                </a:cubicBezTo>
                <a:cubicBezTo>
                  <a:pt x="9559" y="20013"/>
                  <a:pt x="9531" y="19939"/>
                  <a:pt x="9531" y="19799"/>
                </a:cubicBezTo>
                <a:cubicBezTo>
                  <a:pt x="9531" y="19718"/>
                  <a:pt x="9517" y="19710"/>
                  <a:pt x="9359" y="19703"/>
                </a:cubicBezTo>
                <a:cubicBezTo>
                  <a:pt x="9265" y="19699"/>
                  <a:pt x="9182" y="19715"/>
                  <a:pt x="9176" y="19737"/>
                </a:cubicBezTo>
                <a:cubicBezTo>
                  <a:pt x="9162" y="19791"/>
                  <a:pt x="8603" y="19791"/>
                  <a:pt x="8588" y="19737"/>
                </a:cubicBezTo>
                <a:cubicBezTo>
                  <a:pt x="8582" y="19715"/>
                  <a:pt x="8480" y="19698"/>
                  <a:pt x="8362" y="19703"/>
                </a:cubicBezTo>
                <a:lnTo>
                  <a:pt x="8148" y="19710"/>
                </a:lnTo>
                <a:lnTo>
                  <a:pt x="8139" y="19933"/>
                </a:lnTo>
                <a:cubicBezTo>
                  <a:pt x="8134" y="20055"/>
                  <a:pt x="8136" y="20186"/>
                  <a:pt x="8144" y="20222"/>
                </a:cubicBezTo>
                <a:cubicBezTo>
                  <a:pt x="8153" y="20259"/>
                  <a:pt x="8152" y="20331"/>
                  <a:pt x="8143" y="20383"/>
                </a:cubicBezTo>
                <a:cubicBezTo>
                  <a:pt x="8126" y="20488"/>
                  <a:pt x="8057" y="20526"/>
                  <a:pt x="7947" y="20489"/>
                </a:cubicBezTo>
                <a:cubicBezTo>
                  <a:pt x="7879" y="20467"/>
                  <a:pt x="7879" y="20465"/>
                  <a:pt x="7873" y="20210"/>
                </a:cubicBezTo>
                <a:cubicBezTo>
                  <a:pt x="7869" y="20032"/>
                  <a:pt x="7858" y="19955"/>
                  <a:pt x="7840" y="19955"/>
                </a:cubicBezTo>
                <a:cubicBezTo>
                  <a:pt x="7825" y="19955"/>
                  <a:pt x="7808" y="19986"/>
                  <a:pt x="7802" y="20024"/>
                </a:cubicBezTo>
                <a:cubicBezTo>
                  <a:pt x="7782" y="20141"/>
                  <a:pt x="7750" y="20050"/>
                  <a:pt x="7750" y="19876"/>
                </a:cubicBezTo>
                <a:lnTo>
                  <a:pt x="7750" y="19710"/>
                </a:lnTo>
                <a:lnTo>
                  <a:pt x="7657" y="19698"/>
                </a:lnTo>
                <a:lnTo>
                  <a:pt x="7564" y="19685"/>
                </a:lnTo>
                <a:close/>
                <a:moveTo>
                  <a:pt x="19999" y="19685"/>
                </a:moveTo>
                <a:lnTo>
                  <a:pt x="19899" y="19698"/>
                </a:lnTo>
                <a:lnTo>
                  <a:pt x="19799" y="19710"/>
                </a:lnTo>
                <a:lnTo>
                  <a:pt x="19790" y="20089"/>
                </a:lnTo>
                <a:lnTo>
                  <a:pt x="19780" y="20467"/>
                </a:lnTo>
                <a:lnTo>
                  <a:pt x="19711" y="20467"/>
                </a:lnTo>
                <a:cubicBezTo>
                  <a:pt x="19670" y="20467"/>
                  <a:pt x="19641" y="20443"/>
                  <a:pt x="19639" y="20410"/>
                </a:cubicBezTo>
                <a:cubicBezTo>
                  <a:pt x="19638" y="20380"/>
                  <a:pt x="19636" y="20326"/>
                  <a:pt x="19635" y="20291"/>
                </a:cubicBezTo>
                <a:cubicBezTo>
                  <a:pt x="19634" y="20256"/>
                  <a:pt x="19608" y="20222"/>
                  <a:pt x="19578" y="20215"/>
                </a:cubicBezTo>
                <a:cubicBezTo>
                  <a:pt x="19533" y="20203"/>
                  <a:pt x="19525" y="20180"/>
                  <a:pt x="19527" y="20074"/>
                </a:cubicBezTo>
                <a:cubicBezTo>
                  <a:pt x="19529" y="19964"/>
                  <a:pt x="19523" y="19950"/>
                  <a:pt x="19482" y="19967"/>
                </a:cubicBezTo>
                <a:cubicBezTo>
                  <a:pt x="19437" y="19987"/>
                  <a:pt x="19411" y="19943"/>
                  <a:pt x="19405" y="19844"/>
                </a:cubicBezTo>
                <a:cubicBezTo>
                  <a:pt x="19404" y="19819"/>
                  <a:pt x="19401" y="19774"/>
                  <a:pt x="19400" y="19742"/>
                </a:cubicBezTo>
                <a:cubicBezTo>
                  <a:pt x="19396" y="19668"/>
                  <a:pt x="19229" y="19687"/>
                  <a:pt x="19229" y="19762"/>
                </a:cubicBezTo>
                <a:cubicBezTo>
                  <a:pt x="19229" y="19791"/>
                  <a:pt x="19223" y="19830"/>
                  <a:pt x="19214" y="19849"/>
                </a:cubicBezTo>
                <a:cubicBezTo>
                  <a:pt x="19206" y="19867"/>
                  <a:pt x="19199" y="20267"/>
                  <a:pt x="19199" y="20739"/>
                </a:cubicBezTo>
                <a:lnTo>
                  <a:pt x="19199" y="21600"/>
                </a:lnTo>
                <a:lnTo>
                  <a:pt x="19987" y="21600"/>
                </a:lnTo>
                <a:lnTo>
                  <a:pt x="19988" y="20789"/>
                </a:lnTo>
                <a:cubicBezTo>
                  <a:pt x="19989" y="20343"/>
                  <a:pt x="19992" y="19912"/>
                  <a:pt x="19994" y="19831"/>
                </a:cubicBezTo>
                <a:lnTo>
                  <a:pt x="19999" y="19685"/>
                </a:lnTo>
                <a:close/>
                <a:moveTo>
                  <a:pt x="2528" y="19688"/>
                </a:moveTo>
                <a:cubicBezTo>
                  <a:pt x="2484" y="19688"/>
                  <a:pt x="2482" y="19704"/>
                  <a:pt x="2485" y="19943"/>
                </a:cubicBezTo>
                <a:cubicBezTo>
                  <a:pt x="2489" y="20195"/>
                  <a:pt x="2488" y="20194"/>
                  <a:pt x="2424" y="20225"/>
                </a:cubicBezTo>
                <a:cubicBezTo>
                  <a:pt x="2352" y="20258"/>
                  <a:pt x="2319" y="20186"/>
                  <a:pt x="2336" y="20034"/>
                </a:cubicBezTo>
                <a:cubicBezTo>
                  <a:pt x="2345" y="19961"/>
                  <a:pt x="2337" y="19950"/>
                  <a:pt x="2289" y="19962"/>
                </a:cubicBezTo>
                <a:cubicBezTo>
                  <a:pt x="2238" y="19976"/>
                  <a:pt x="2232" y="19963"/>
                  <a:pt x="2227" y="19834"/>
                </a:cubicBezTo>
                <a:cubicBezTo>
                  <a:pt x="2221" y="19692"/>
                  <a:pt x="2219" y="19690"/>
                  <a:pt x="2123" y="19695"/>
                </a:cubicBezTo>
                <a:cubicBezTo>
                  <a:pt x="2069" y="19698"/>
                  <a:pt x="2020" y="19719"/>
                  <a:pt x="2014" y="19740"/>
                </a:cubicBezTo>
                <a:cubicBezTo>
                  <a:pt x="2000" y="19792"/>
                  <a:pt x="1657" y="19787"/>
                  <a:pt x="1643" y="19735"/>
                </a:cubicBezTo>
                <a:cubicBezTo>
                  <a:pt x="1637" y="19712"/>
                  <a:pt x="1614" y="19697"/>
                  <a:pt x="1593" y="19700"/>
                </a:cubicBezTo>
                <a:cubicBezTo>
                  <a:pt x="1555" y="19707"/>
                  <a:pt x="1554" y="19742"/>
                  <a:pt x="1554" y="20653"/>
                </a:cubicBezTo>
                <a:lnTo>
                  <a:pt x="1554" y="21600"/>
                </a:lnTo>
                <a:lnTo>
                  <a:pt x="6922" y="21600"/>
                </a:lnTo>
                <a:lnTo>
                  <a:pt x="6929" y="21278"/>
                </a:lnTo>
                <a:lnTo>
                  <a:pt x="6934" y="20954"/>
                </a:lnTo>
                <a:lnTo>
                  <a:pt x="7160" y="20954"/>
                </a:lnTo>
                <a:cubicBezTo>
                  <a:pt x="7370" y="20954"/>
                  <a:pt x="7387" y="20948"/>
                  <a:pt x="7393" y="20865"/>
                </a:cubicBezTo>
                <a:cubicBezTo>
                  <a:pt x="7402" y="20753"/>
                  <a:pt x="7451" y="20666"/>
                  <a:pt x="7487" y="20697"/>
                </a:cubicBezTo>
                <a:cubicBezTo>
                  <a:pt x="7510" y="20717"/>
                  <a:pt x="7515" y="20646"/>
                  <a:pt x="7515" y="20333"/>
                </a:cubicBezTo>
                <a:lnTo>
                  <a:pt x="7515" y="19950"/>
                </a:lnTo>
                <a:lnTo>
                  <a:pt x="7461" y="19962"/>
                </a:lnTo>
                <a:cubicBezTo>
                  <a:pt x="7415" y="19975"/>
                  <a:pt x="7405" y="19958"/>
                  <a:pt x="7396" y="19844"/>
                </a:cubicBezTo>
                <a:cubicBezTo>
                  <a:pt x="7387" y="19719"/>
                  <a:pt x="7381" y="19711"/>
                  <a:pt x="7308" y="19722"/>
                </a:cubicBezTo>
                <a:cubicBezTo>
                  <a:pt x="7112" y="19753"/>
                  <a:pt x="6812" y="19749"/>
                  <a:pt x="6772" y="19715"/>
                </a:cubicBezTo>
                <a:cubicBezTo>
                  <a:pt x="6728" y="19678"/>
                  <a:pt x="6727" y="19682"/>
                  <a:pt x="6727" y="20103"/>
                </a:cubicBezTo>
                <a:cubicBezTo>
                  <a:pt x="6727" y="20497"/>
                  <a:pt x="6710" y="20649"/>
                  <a:pt x="6678" y="20531"/>
                </a:cubicBezTo>
                <a:cubicBezTo>
                  <a:pt x="6671" y="20505"/>
                  <a:pt x="6653" y="20492"/>
                  <a:pt x="6638" y="20504"/>
                </a:cubicBezTo>
                <a:cubicBezTo>
                  <a:pt x="6599" y="20539"/>
                  <a:pt x="6574" y="20439"/>
                  <a:pt x="6579" y="20267"/>
                </a:cubicBezTo>
                <a:cubicBezTo>
                  <a:pt x="6585" y="20075"/>
                  <a:pt x="6558" y="19948"/>
                  <a:pt x="6517" y="19965"/>
                </a:cubicBezTo>
                <a:cubicBezTo>
                  <a:pt x="6497" y="19973"/>
                  <a:pt x="6478" y="19927"/>
                  <a:pt x="6464" y="19844"/>
                </a:cubicBezTo>
                <a:lnTo>
                  <a:pt x="6442" y="19710"/>
                </a:lnTo>
                <a:lnTo>
                  <a:pt x="6173" y="19710"/>
                </a:lnTo>
                <a:lnTo>
                  <a:pt x="5904" y="19710"/>
                </a:lnTo>
                <a:lnTo>
                  <a:pt x="5897" y="19821"/>
                </a:lnTo>
                <a:cubicBezTo>
                  <a:pt x="5893" y="19907"/>
                  <a:pt x="5879" y="19937"/>
                  <a:pt x="5837" y="19948"/>
                </a:cubicBezTo>
                <a:cubicBezTo>
                  <a:pt x="5790" y="19960"/>
                  <a:pt x="5782" y="19980"/>
                  <a:pt x="5787" y="20081"/>
                </a:cubicBezTo>
                <a:cubicBezTo>
                  <a:pt x="5793" y="20187"/>
                  <a:pt x="5786" y="20202"/>
                  <a:pt x="5728" y="20215"/>
                </a:cubicBezTo>
                <a:lnTo>
                  <a:pt x="5664" y="20227"/>
                </a:lnTo>
                <a:lnTo>
                  <a:pt x="5668" y="20769"/>
                </a:lnTo>
                <a:lnTo>
                  <a:pt x="5671" y="21311"/>
                </a:lnTo>
                <a:lnTo>
                  <a:pt x="5418" y="21311"/>
                </a:lnTo>
                <a:lnTo>
                  <a:pt x="5164" y="21311"/>
                </a:lnTo>
                <a:lnTo>
                  <a:pt x="5164" y="20534"/>
                </a:lnTo>
                <a:cubicBezTo>
                  <a:pt x="5164" y="20066"/>
                  <a:pt x="5156" y="19742"/>
                  <a:pt x="5145" y="19722"/>
                </a:cubicBezTo>
                <a:cubicBezTo>
                  <a:pt x="5115" y="19673"/>
                  <a:pt x="5000" y="19682"/>
                  <a:pt x="4986" y="19735"/>
                </a:cubicBezTo>
                <a:cubicBezTo>
                  <a:pt x="4977" y="19767"/>
                  <a:pt x="4965" y="19767"/>
                  <a:pt x="4946" y="19732"/>
                </a:cubicBezTo>
                <a:cubicBezTo>
                  <a:pt x="4910" y="19664"/>
                  <a:pt x="4829" y="19695"/>
                  <a:pt x="4829" y="19777"/>
                </a:cubicBezTo>
                <a:cubicBezTo>
                  <a:pt x="4829" y="19833"/>
                  <a:pt x="4783" y="19844"/>
                  <a:pt x="4525" y="19844"/>
                </a:cubicBezTo>
                <a:cubicBezTo>
                  <a:pt x="4261" y="19844"/>
                  <a:pt x="4220" y="19836"/>
                  <a:pt x="4224" y="19777"/>
                </a:cubicBezTo>
                <a:cubicBezTo>
                  <a:pt x="4228" y="19724"/>
                  <a:pt x="4206" y="19706"/>
                  <a:pt x="4123" y="19698"/>
                </a:cubicBezTo>
                <a:lnTo>
                  <a:pt x="4015" y="19688"/>
                </a:lnTo>
                <a:lnTo>
                  <a:pt x="4010" y="19831"/>
                </a:lnTo>
                <a:cubicBezTo>
                  <a:pt x="4005" y="19951"/>
                  <a:pt x="3996" y="19976"/>
                  <a:pt x="3961" y="19965"/>
                </a:cubicBezTo>
                <a:cubicBezTo>
                  <a:pt x="3912" y="19950"/>
                  <a:pt x="3877" y="20111"/>
                  <a:pt x="3912" y="20190"/>
                </a:cubicBezTo>
                <a:cubicBezTo>
                  <a:pt x="3927" y="20224"/>
                  <a:pt x="3927" y="20254"/>
                  <a:pt x="3911" y="20296"/>
                </a:cubicBezTo>
                <a:cubicBezTo>
                  <a:pt x="3899" y="20329"/>
                  <a:pt x="3897" y="20356"/>
                  <a:pt x="3905" y="20356"/>
                </a:cubicBezTo>
                <a:cubicBezTo>
                  <a:pt x="3913" y="20356"/>
                  <a:pt x="3908" y="20386"/>
                  <a:pt x="3895" y="20423"/>
                </a:cubicBezTo>
                <a:cubicBezTo>
                  <a:pt x="3881" y="20459"/>
                  <a:pt x="3850" y="20489"/>
                  <a:pt x="3825" y="20489"/>
                </a:cubicBezTo>
                <a:cubicBezTo>
                  <a:pt x="3783" y="20489"/>
                  <a:pt x="3779" y="20508"/>
                  <a:pt x="3780" y="20719"/>
                </a:cubicBezTo>
                <a:cubicBezTo>
                  <a:pt x="3780" y="20909"/>
                  <a:pt x="3773" y="20963"/>
                  <a:pt x="3735" y="21029"/>
                </a:cubicBezTo>
                <a:cubicBezTo>
                  <a:pt x="3692" y="21103"/>
                  <a:pt x="3687" y="21102"/>
                  <a:pt x="3664" y="21034"/>
                </a:cubicBezTo>
                <a:cubicBezTo>
                  <a:pt x="3650" y="20993"/>
                  <a:pt x="3640" y="20854"/>
                  <a:pt x="3640" y="20724"/>
                </a:cubicBezTo>
                <a:cubicBezTo>
                  <a:pt x="3640" y="20504"/>
                  <a:pt x="3636" y="20489"/>
                  <a:pt x="3591" y="20489"/>
                </a:cubicBezTo>
                <a:cubicBezTo>
                  <a:pt x="3529" y="20489"/>
                  <a:pt x="3512" y="20423"/>
                  <a:pt x="3511" y="20178"/>
                </a:cubicBezTo>
                <a:cubicBezTo>
                  <a:pt x="3511" y="19995"/>
                  <a:pt x="3507" y="19978"/>
                  <a:pt x="3462" y="19977"/>
                </a:cubicBezTo>
                <a:cubicBezTo>
                  <a:pt x="3423" y="19977"/>
                  <a:pt x="3411" y="19949"/>
                  <a:pt x="3403" y="19844"/>
                </a:cubicBezTo>
                <a:cubicBezTo>
                  <a:pt x="3393" y="19719"/>
                  <a:pt x="3388" y="19710"/>
                  <a:pt x="3291" y="19700"/>
                </a:cubicBezTo>
                <a:cubicBezTo>
                  <a:pt x="3235" y="19694"/>
                  <a:pt x="3183" y="19711"/>
                  <a:pt x="3176" y="19735"/>
                </a:cubicBezTo>
                <a:cubicBezTo>
                  <a:pt x="3160" y="19793"/>
                  <a:pt x="2603" y="19791"/>
                  <a:pt x="2587" y="19732"/>
                </a:cubicBezTo>
                <a:cubicBezTo>
                  <a:pt x="2580" y="19708"/>
                  <a:pt x="2554" y="19688"/>
                  <a:pt x="2528" y="19688"/>
                </a:cubicBezTo>
                <a:close/>
                <a:moveTo>
                  <a:pt x="12541" y="19688"/>
                </a:moveTo>
                <a:cubicBezTo>
                  <a:pt x="12505" y="19688"/>
                  <a:pt x="12493" y="19716"/>
                  <a:pt x="12488" y="19812"/>
                </a:cubicBezTo>
                <a:cubicBezTo>
                  <a:pt x="12484" y="19906"/>
                  <a:pt x="12469" y="19937"/>
                  <a:pt x="12429" y="19948"/>
                </a:cubicBezTo>
                <a:cubicBezTo>
                  <a:pt x="12378" y="19961"/>
                  <a:pt x="12378" y="19964"/>
                  <a:pt x="12377" y="20338"/>
                </a:cubicBezTo>
                <a:cubicBezTo>
                  <a:pt x="12375" y="20671"/>
                  <a:pt x="12379" y="20714"/>
                  <a:pt x="12408" y="20705"/>
                </a:cubicBezTo>
                <a:cubicBezTo>
                  <a:pt x="12456" y="20689"/>
                  <a:pt x="12614" y="20883"/>
                  <a:pt x="12604" y="20947"/>
                </a:cubicBezTo>
                <a:cubicBezTo>
                  <a:pt x="12600" y="20976"/>
                  <a:pt x="12575" y="21003"/>
                  <a:pt x="12549" y="21006"/>
                </a:cubicBezTo>
                <a:cubicBezTo>
                  <a:pt x="12523" y="21010"/>
                  <a:pt x="12493" y="21016"/>
                  <a:pt x="12482" y="21021"/>
                </a:cubicBezTo>
                <a:cubicBezTo>
                  <a:pt x="12444" y="21039"/>
                  <a:pt x="12364" y="21013"/>
                  <a:pt x="12343" y="20974"/>
                </a:cubicBezTo>
                <a:cubicBezTo>
                  <a:pt x="12330" y="20951"/>
                  <a:pt x="12311" y="20957"/>
                  <a:pt x="12297" y="20989"/>
                </a:cubicBezTo>
                <a:cubicBezTo>
                  <a:pt x="12263" y="21064"/>
                  <a:pt x="12209" y="20906"/>
                  <a:pt x="12234" y="20806"/>
                </a:cubicBezTo>
                <a:cubicBezTo>
                  <a:pt x="12244" y="20768"/>
                  <a:pt x="12244" y="20694"/>
                  <a:pt x="12235" y="20640"/>
                </a:cubicBezTo>
                <a:cubicBezTo>
                  <a:pt x="12226" y="20586"/>
                  <a:pt x="12225" y="20527"/>
                  <a:pt x="12232" y="20509"/>
                </a:cubicBezTo>
                <a:cubicBezTo>
                  <a:pt x="12240" y="20491"/>
                  <a:pt x="12226" y="20486"/>
                  <a:pt x="12203" y="20499"/>
                </a:cubicBezTo>
                <a:cubicBezTo>
                  <a:pt x="12146" y="20531"/>
                  <a:pt x="12107" y="20426"/>
                  <a:pt x="12115" y="20262"/>
                </a:cubicBezTo>
                <a:cubicBezTo>
                  <a:pt x="12124" y="20060"/>
                  <a:pt x="12101" y="19950"/>
                  <a:pt x="12052" y="19965"/>
                </a:cubicBezTo>
                <a:cubicBezTo>
                  <a:pt x="12017" y="19976"/>
                  <a:pt x="12008" y="19951"/>
                  <a:pt x="12003" y="19834"/>
                </a:cubicBezTo>
                <a:cubicBezTo>
                  <a:pt x="11997" y="19692"/>
                  <a:pt x="11997" y="19692"/>
                  <a:pt x="11889" y="19695"/>
                </a:cubicBezTo>
                <a:lnTo>
                  <a:pt x="11781" y="19698"/>
                </a:lnTo>
                <a:lnTo>
                  <a:pt x="11786" y="19948"/>
                </a:lnTo>
                <a:lnTo>
                  <a:pt x="11791" y="20200"/>
                </a:lnTo>
                <a:lnTo>
                  <a:pt x="11728" y="20215"/>
                </a:lnTo>
                <a:lnTo>
                  <a:pt x="11666" y="20227"/>
                </a:lnTo>
                <a:lnTo>
                  <a:pt x="11670" y="20479"/>
                </a:lnTo>
                <a:cubicBezTo>
                  <a:pt x="11675" y="20728"/>
                  <a:pt x="11673" y="20734"/>
                  <a:pt x="11615" y="20756"/>
                </a:cubicBezTo>
                <a:cubicBezTo>
                  <a:pt x="11560" y="20778"/>
                  <a:pt x="11557" y="20790"/>
                  <a:pt x="11556" y="21001"/>
                </a:cubicBezTo>
                <a:cubicBezTo>
                  <a:pt x="11556" y="21275"/>
                  <a:pt x="11542" y="21328"/>
                  <a:pt x="11479" y="21301"/>
                </a:cubicBezTo>
                <a:cubicBezTo>
                  <a:pt x="11433" y="21281"/>
                  <a:pt x="11429" y="21291"/>
                  <a:pt x="11429" y="21439"/>
                </a:cubicBezTo>
                <a:lnTo>
                  <a:pt x="11429" y="21600"/>
                </a:lnTo>
                <a:lnTo>
                  <a:pt x="15093" y="21598"/>
                </a:lnTo>
                <a:cubicBezTo>
                  <a:pt x="18001" y="21596"/>
                  <a:pt x="18764" y="21585"/>
                  <a:pt x="18790" y="21541"/>
                </a:cubicBezTo>
                <a:cubicBezTo>
                  <a:pt x="18809" y="21508"/>
                  <a:pt x="18870" y="21489"/>
                  <a:pt x="18940" y="21494"/>
                </a:cubicBezTo>
                <a:lnTo>
                  <a:pt x="19058" y="21501"/>
                </a:lnTo>
                <a:lnTo>
                  <a:pt x="19048" y="20984"/>
                </a:lnTo>
                <a:cubicBezTo>
                  <a:pt x="19043" y="20699"/>
                  <a:pt x="19040" y="20447"/>
                  <a:pt x="19041" y="20423"/>
                </a:cubicBezTo>
                <a:cubicBezTo>
                  <a:pt x="19043" y="20398"/>
                  <a:pt x="19047" y="20281"/>
                  <a:pt x="19051" y="20165"/>
                </a:cubicBezTo>
                <a:cubicBezTo>
                  <a:pt x="19059" y="19967"/>
                  <a:pt x="19056" y="19955"/>
                  <a:pt x="19012" y="19955"/>
                </a:cubicBezTo>
                <a:cubicBezTo>
                  <a:pt x="18966" y="19955"/>
                  <a:pt x="18912" y="19811"/>
                  <a:pt x="18932" y="19740"/>
                </a:cubicBezTo>
                <a:cubicBezTo>
                  <a:pt x="18939" y="19713"/>
                  <a:pt x="18447" y="19702"/>
                  <a:pt x="18390" y="19727"/>
                </a:cubicBezTo>
                <a:cubicBezTo>
                  <a:pt x="18382" y="19731"/>
                  <a:pt x="18373" y="19789"/>
                  <a:pt x="18370" y="19856"/>
                </a:cubicBezTo>
                <a:cubicBezTo>
                  <a:pt x="18365" y="19962"/>
                  <a:pt x="18356" y="19976"/>
                  <a:pt x="18306" y="19962"/>
                </a:cubicBezTo>
                <a:cubicBezTo>
                  <a:pt x="18258" y="19950"/>
                  <a:pt x="18251" y="19961"/>
                  <a:pt x="18259" y="20034"/>
                </a:cubicBezTo>
                <a:cubicBezTo>
                  <a:pt x="18277" y="20186"/>
                  <a:pt x="18244" y="20258"/>
                  <a:pt x="18172" y="20225"/>
                </a:cubicBezTo>
                <a:cubicBezTo>
                  <a:pt x="18109" y="20195"/>
                  <a:pt x="18108" y="20190"/>
                  <a:pt x="18108" y="19953"/>
                </a:cubicBezTo>
                <a:lnTo>
                  <a:pt x="18108" y="19710"/>
                </a:lnTo>
                <a:lnTo>
                  <a:pt x="17945" y="19705"/>
                </a:lnTo>
                <a:cubicBezTo>
                  <a:pt x="17856" y="19702"/>
                  <a:pt x="17778" y="19716"/>
                  <a:pt x="17772" y="19737"/>
                </a:cubicBezTo>
                <a:cubicBezTo>
                  <a:pt x="17759" y="19783"/>
                  <a:pt x="17088" y="19793"/>
                  <a:pt x="17068" y="19747"/>
                </a:cubicBezTo>
                <a:cubicBezTo>
                  <a:pt x="17044" y="19694"/>
                  <a:pt x="16999" y="19695"/>
                  <a:pt x="16979" y="19750"/>
                </a:cubicBezTo>
                <a:cubicBezTo>
                  <a:pt x="16968" y="19778"/>
                  <a:pt x="16957" y="19890"/>
                  <a:pt x="16954" y="20000"/>
                </a:cubicBezTo>
                <a:cubicBezTo>
                  <a:pt x="16948" y="20194"/>
                  <a:pt x="16946" y="20200"/>
                  <a:pt x="16879" y="20200"/>
                </a:cubicBezTo>
                <a:lnTo>
                  <a:pt x="16811" y="20200"/>
                </a:lnTo>
                <a:lnTo>
                  <a:pt x="16817" y="19948"/>
                </a:lnTo>
                <a:lnTo>
                  <a:pt x="16822" y="19698"/>
                </a:lnTo>
                <a:lnTo>
                  <a:pt x="16714" y="19700"/>
                </a:lnTo>
                <a:cubicBezTo>
                  <a:pt x="16607" y="19702"/>
                  <a:pt x="16605" y="19704"/>
                  <a:pt x="16599" y="19839"/>
                </a:cubicBezTo>
                <a:cubicBezTo>
                  <a:pt x="16594" y="19952"/>
                  <a:pt x="16585" y="19977"/>
                  <a:pt x="16544" y="19977"/>
                </a:cubicBezTo>
                <a:cubicBezTo>
                  <a:pt x="16499" y="19978"/>
                  <a:pt x="16494" y="19994"/>
                  <a:pt x="16493" y="20183"/>
                </a:cubicBezTo>
                <a:cubicBezTo>
                  <a:pt x="16490" y="20475"/>
                  <a:pt x="16477" y="20526"/>
                  <a:pt x="16416" y="20499"/>
                </a:cubicBezTo>
                <a:cubicBezTo>
                  <a:pt x="16371" y="20480"/>
                  <a:pt x="16366" y="20491"/>
                  <a:pt x="16371" y="20583"/>
                </a:cubicBezTo>
                <a:cubicBezTo>
                  <a:pt x="16375" y="20641"/>
                  <a:pt x="16384" y="20708"/>
                  <a:pt x="16391" y="20734"/>
                </a:cubicBezTo>
                <a:cubicBezTo>
                  <a:pt x="16398" y="20760"/>
                  <a:pt x="16393" y="20830"/>
                  <a:pt x="16380" y="20890"/>
                </a:cubicBezTo>
                <a:cubicBezTo>
                  <a:pt x="16363" y="20969"/>
                  <a:pt x="16340" y="20999"/>
                  <a:pt x="16298" y="20999"/>
                </a:cubicBezTo>
                <a:lnTo>
                  <a:pt x="16239" y="20999"/>
                </a:lnTo>
                <a:lnTo>
                  <a:pt x="16233" y="20346"/>
                </a:lnTo>
                <a:lnTo>
                  <a:pt x="16228" y="19693"/>
                </a:lnTo>
                <a:lnTo>
                  <a:pt x="16124" y="19695"/>
                </a:lnTo>
                <a:lnTo>
                  <a:pt x="16020" y="19698"/>
                </a:lnTo>
                <a:lnTo>
                  <a:pt x="16021" y="19945"/>
                </a:lnTo>
                <a:cubicBezTo>
                  <a:pt x="16022" y="20191"/>
                  <a:pt x="16022" y="20195"/>
                  <a:pt x="15959" y="20225"/>
                </a:cubicBezTo>
                <a:cubicBezTo>
                  <a:pt x="15885" y="20260"/>
                  <a:pt x="15845" y="20184"/>
                  <a:pt x="15862" y="20042"/>
                </a:cubicBezTo>
                <a:cubicBezTo>
                  <a:pt x="15870" y="19974"/>
                  <a:pt x="15863" y="19953"/>
                  <a:pt x="15839" y="19962"/>
                </a:cubicBezTo>
                <a:cubicBezTo>
                  <a:pt x="15790" y="19981"/>
                  <a:pt x="15757" y="19918"/>
                  <a:pt x="15757" y="19807"/>
                </a:cubicBezTo>
                <a:cubicBezTo>
                  <a:pt x="15757" y="19709"/>
                  <a:pt x="15754" y="19709"/>
                  <a:pt x="15474" y="19708"/>
                </a:cubicBezTo>
                <a:cubicBezTo>
                  <a:pt x="15215" y="19707"/>
                  <a:pt x="15191" y="19714"/>
                  <a:pt x="15197" y="19784"/>
                </a:cubicBezTo>
                <a:cubicBezTo>
                  <a:pt x="15205" y="19872"/>
                  <a:pt x="15175" y="19939"/>
                  <a:pt x="15118" y="19962"/>
                </a:cubicBezTo>
                <a:cubicBezTo>
                  <a:pt x="15092" y="19973"/>
                  <a:pt x="15079" y="20014"/>
                  <a:pt x="15079" y="20089"/>
                </a:cubicBezTo>
                <a:cubicBezTo>
                  <a:pt x="15078" y="20185"/>
                  <a:pt x="15070" y="20200"/>
                  <a:pt x="15010" y="20200"/>
                </a:cubicBezTo>
                <a:cubicBezTo>
                  <a:pt x="14949" y="20200"/>
                  <a:pt x="14940" y="20185"/>
                  <a:pt x="14931" y="20066"/>
                </a:cubicBezTo>
                <a:cubicBezTo>
                  <a:pt x="14925" y="19993"/>
                  <a:pt x="14914" y="19941"/>
                  <a:pt x="14906" y="19950"/>
                </a:cubicBezTo>
                <a:cubicBezTo>
                  <a:pt x="14866" y="19992"/>
                  <a:pt x="14813" y="19914"/>
                  <a:pt x="14813" y="19814"/>
                </a:cubicBezTo>
                <a:lnTo>
                  <a:pt x="14813" y="19708"/>
                </a:lnTo>
                <a:lnTo>
                  <a:pt x="14572" y="19713"/>
                </a:lnTo>
                <a:cubicBezTo>
                  <a:pt x="14256" y="19720"/>
                  <a:pt x="14262" y="19718"/>
                  <a:pt x="14262" y="19819"/>
                </a:cubicBezTo>
                <a:cubicBezTo>
                  <a:pt x="14262" y="19940"/>
                  <a:pt x="14248" y="19952"/>
                  <a:pt x="14073" y="19965"/>
                </a:cubicBezTo>
                <a:cubicBezTo>
                  <a:pt x="13900" y="19978"/>
                  <a:pt x="13868" y="19952"/>
                  <a:pt x="13868" y="19804"/>
                </a:cubicBezTo>
                <a:cubicBezTo>
                  <a:pt x="13868" y="19703"/>
                  <a:pt x="13868" y="19704"/>
                  <a:pt x="13594" y="19708"/>
                </a:cubicBezTo>
                <a:lnTo>
                  <a:pt x="13317" y="19710"/>
                </a:lnTo>
                <a:lnTo>
                  <a:pt x="13317" y="19826"/>
                </a:lnTo>
                <a:cubicBezTo>
                  <a:pt x="13317" y="20007"/>
                  <a:pt x="13283" y="20044"/>
                  <a:pt x="13171" y="19980"/>
                </a:cubicBezTo>
                <a:cubicBezTo>
                  <a:pt x="13097" y="19937"/>
                  <a:pt x="13070" y="19899"/>
                  <a:pt x="13058" y="19816"/>
                </a:cubicBezTo>
                <a:cubicBezTo>
                  <a:pt x="13042" y="19711"/>
                  <a:pt x="13037" y="19710"/>
                  <a:pt x="12849" y="19715"/>
                </a:cubicBezTo>
                <a:cubicBezTo>
                  <a:pt x="12742" y="19718"/>
                  <a:pt x="12645" y="19733"/>
                  <a:pt x="12633" y="19750"/>
                </a:cubicBezTo>
                <a:cubicBezTo>
                  <a:pt x="12621" y="19766"/>
                  <a:pt x="12607" y="19760"/>
                  <a:pt x="12600" y="19735"/>
                </a:cubicBezTo>
                <a:cubicBezTo>
                  <a:pt x="12593" y="19710"/>
                  <a:pt x="12567" y="19688"/>
                  <a:pt x="12541" y="19688"/>
                </a:cubicBezTo>
                <a:close/>
              </a:path>
            </a:pathLst>
          </a:cu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76"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CoSchedule Core Value #8</a:t>
            </a:r>
          </a:p>
        </p:txBody>
      </p:sp>
      <p:sp>
        <p:nvSpPr>
          <p:cNvPr id="177" name="Shape 63"/>
          <p:cNvSpPr txBox="1"/>
          <p:nvPr>
            <p:ph type="body" idx="1"/>
          </p:nvPr>
        </p:nvSpPr>
        <p:spPr>
          <a:xfrm>
            <a:off x="954675" y="1152475"/>
            <a:ext cx="7877400" cy="3416400"/>
          </a:xfrm>
          <a:prstGeom prst="rect">
            <a:avLst/>
          </a:prstGeom>
        </p:spPr>
        <p:txBody>
          <a:bodyPr/>
          <a:lstStyle/>
          <a:p>
            <a:pPr marL="0" indent="0" defTabSz="886968">
              <a:lnSpc>
                <a:spcPct val="150000"/>
              </a:lnSpc>
              <a:buClrTx/>
              <a:buSzTx/>
              <a:buFontTx/>
              <a:buNone/>
              <a:defRPr b="1" sz="2425">
                <a:solidFill>
                  <a:srgbClr val="4CBC95"/>
                </a:solidFill>
                <a:latin typeface="+mj-lt"/>
                <a:ea typeface="+mj-ea"/>
                <a:cs typeface="+mj-cs"/>
                <a:sym typeface="Helvetica"/>
              </a:defRPr>
            </a:pPr>
            <a:br/>
            <a:br/>
            <a:r>
              <a:t>Ship Early Ship Often</a:t>
            </a:r>
          </a:p>
          <a:p>
            <a:pPr marL="0" indent="0" defTabSz="886968">
              <a:lnSpc>
                <a:spcPct val="150000"/>
              </a:lnSpc>
              <a:buClrTx/>
              <a:buSzTx/>
              <a:buFontTx/>
              <a:buNone/>
              <a:defRPr sz="1746">
                <a:solidFill>
                  <a:srgbClr val="4CBC95"/>
                </a:solidFill>
                <a:latin typeface="+mj-lt"/>
                <a:ea typeface="+mj-ea"/>
                <a:cs typeface="+mj-cs"/>
                <a:sym typeface="Helvetica"/>
              </a:defRPr>
            </a:pPr>
            <a:r>
              <a:t>Keep code to small and frequent releases</a:t>
            </a:r>
          </a:p>
          <a:p>
            <a:pPr marL="0" indent="0" defTabSz="886968">
              <a:lnSpc>
                <a:spcPct val="150000"/>
              </a:lnSpc>
              <a:buClrTx/>
              <a:buSzTx/>
              <a:buFontTx/>
              <a:buNone/>
              <a:defRPr sz="1746">
                <a:solidFill>
                  <a:srgbClr val="4CBC95"/>
                </a:solidFill>
                <a:latin typeface="+mj-lt"/>
                <a:ea typeface="+mj-ea"/>
                <a:cs typeface="+mj-cs"/>
                <a:sym typeface="Helvetica"/>
              </a:defRPr>
            </a:pPr>
            <a:br/>
            <a:br/>
            <a:r>
              <a:t>Tip: Break larger projects into phases to ship more often and deliver value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7">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7"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9"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80"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Great teams are getting better at 3 things…</a:t>
            </a:r>
          </a:p>
        </p:txBody>
      </p:sp>
      <p:sp>
        <p:nvSpPr>
          <p:cNvPr id="181" name="Shape 63"/>
          <p:cNvSpPr txBox="1"/>
          <p:nvPr>
            <p:ph type="body" idx="1"/>
          </p:nvPr>
        </p:nvSpPr>
        <p:spPr>
          <a:xfrm>
            <a:off x="954675" y="1152475"/>
            <a:ext cx="7877400" cy="3416400"/>
          </a:xfrm>
          <a:prstGeom prst="rect">
            <a:avLst/>
          </a:prstGeom>
        </p:spPr>
        <p:txBody>
          <a:bodyPr/>
          <a:lstStyle/>
          <a:p>
            <a:pPr>
              <a:lnSpc>
                <a:spcPct val="150000"/>
              </a:lnSpc>
              <a:buClr>
                <a:srgbClr val="4CBC95"/>
              </a:buClr>
              <a:buFont typeface="Helvetica"/>
              <a:defRPr>
                <a:solidFill>
                  <a:srgbClr val="4CBC95"/>
                </a:solidFill>
                <a:latin typeface="+mj-lt"/>
                <a:ea typeface="+mj-ea"/>
                <a:cs typeface="+mj-cs"/>
                <a:sym typeface="Helvetica"/>
              </a:defRPr>
            </a:pPr>
          </a:p>
          <a:p>
            <a:pPr>
              <a:lnSpc>
                <a:spcPct val="150000"/>
              </a:lnSpc>
              <a:buClr>
                <a:srgbClr val="4CBC95"/>
              </a:buClr>
              <a:buFont typeface="Helvetica"/>
              <a:defRPr>
                <a:solidFill>
                  <a:srgbClr val="4CBC95"/>
                </a:solidFill>
                <a:latin typeface="+mj-lt"/>
                <a:ea typeface="+mj-ea"/>
                <a:cs typeface="+mj-cs"/>
                <a:sym typeface="Helvetica"/>
              </a:defRPr>
            </a:pPr>
          </a:p>
          <a:p>
            <a:pPr>
              <a:lnSpc>
                <a:spcPct val="150000"/>
              </a:lnSpc>
              <a:buClr>
                <a:srgbClr val="4CBC95"/>
              </a:buClr>
              <a:buFont typeface="Helvetica"/>
              <a:defRPr>
                <a:solidFill>
                  <a:srgbClr val="4CBC95"/>
                </a:solidFill>
                <a:latin typeface="+mj-lt"/>
                <a:ea typeface="+mj-ea"/>
                <a:cs typeface="+mj-cs"/>
                <a:sym typeface="Helvetica"/>
              </a:defRPr>
            </a:pPr>
            <a:r>
              <a:t>Technology</a:t>
            </a:r>
          </a:p>
          <a:p>
            <a:pPr>
              <a:lnSpc>
                <a:spcPct val="150000"/>
              </a:lnSpc>
              <a:buClr>
                <a:srgbClr val="4CBC95"/>
              </a:buClr>
              <a:buFont typeface="Helvetica"/>
              <a:defRPr>
                <a:solidFill>
                  <a:srgbClr val="4CBC95"/>
                </a:solidFill>
                <a:latin typeface="+mj-lt"/>
                <a:ea typeface="+mj-ea"/>
                <a:cs typeface="+mj-cs"/>
                <a:sym typeface="Helvetica"/>
              </a:defRPr>
            </a:pPr>
            <a:r>
              <a:t>Process</a:t>
            </a:r>
          </a:p>
          <a:p>
            <a:pPr>
              <a:lnSpc>
                <a:spcPct val="150000"/>
              </a:lnSpc>
              <a:buClr>
                <a:srgbClr val="4CBC95"/>
              </a:buClr>
              <a:buFont typeface="Helvetica"/>
              <a:defRPr>
                <a:solidFill>
                  <a:srgbClr val="4CBC95"/>
                </a:solidFill>
                <a:latin typeface="+mj-lt"/>
                <a:ea typeface="+mj-ea"/>
                <a:cs typeface="+mj-cs"/>
                <a:sym typeface="Helvetica"/>
              </a:defRPr>
            </a:pPr>
            <a:r>
              <a:t>People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3"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84"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A message to engineering managers…</a:t>
            </a:r>
          </a:p>
        </p:txBody>
      </p:sp>
      <p:sp>
        <p:nvSpPr>
          <p:cNvPr id="185" name="Shape 63"/>
          <p:cNvSpPr txBox="1"/>
          <p:nvPr>
            <p:ph type="body" idx="1"/>
          </p:nvPr>
        </p:nvSpPr>
        <p:spPr>
          <a:xfrm>
            <a:off x="954675" y="1152475"/>
            <a:ext cx="7877400" cy="3416400"/>
          </a:xfrm>
          <a:prstGeom prst="rect">
            <a:avLst/>
          </a:prstGeom>
        </p:spPr>
        <p:txBody>
          <a:bodyPr/>
          <a:lstStyle/>
          <a:p>
            <a:pPr>
              <a:lnSpc>
                <a:spcPct val="150000"/>
              </a:lnSpc>
              <a:buClr>
                <a:srgbClr val="4CBC95"/>
              </a:buClr>
              <a:buFont typeface="Helvetica"/>
              <a:defRPr>
                <a:solidFill>
                  <a:srgbClr val="4CBC95"/>
                </a:solidFill>
                <a:latin typeface="+mj-lt"/>
                <a:ea typeface="+mj-ea"/>
                <a:cs typeface="+mj-cs"/>
                <a:sym typeface="Helvetica"/>
              </a:defRPr>
            </a:pPr>
            <a:r>
              <a:t>Engineering culture starts with you.</a:t>
            </a:r>
          </a:p>
          <a:p>
            <a:pPr>
              <a:lnSpc>
                <a:spcPct val="150000"/>
              </a:lnSpc>
              <a:buClr>
                <a:srgbClr val="4CBC95"/>
              </a:buClr>
              <a:buFont typeface="Helvetica"/>
              <a:defRPr>
                <a:solidFill>
                  <a:srgbClr val="4CBC95"/>
                </a:solidFill>
                <a:latin typeface="+mj-lt"/>
                <a:ea typeface="+mj-ea"/>
                <a:cs typeface="+mj-cs"/>
                <a:sym typeface="Helvetica"/>
              </a:defRPr>
            </a:pPr>
            <a:r>
              <a:t>Encourage the team to try new things (code review, pair programming).</a:t>
            </a:r>
          </a:p>
          <a:p>
            <a:pPr>
              <a:lnSpc>
                <a:spcPct val="150000"/>
              </a:lnSpc>
              <a:buClr>
                <a:srgbClr val="4CBC95"/>
              </a:buClr>
              <a:buFont typeface="Helvetica"/>
              <a:defRPr>
                <a:solidFill>
                  <a:srgbClr val="4CBC95"/>
                </a:solidFill>
                <a:latin typeface="+mj-lt"/>
                <a:ea typeface="+mj-ea"/>
                <a:cs typeface="+mj-cs"/>
                <a:sym typeface="Helvetica"/>
              </a:defRPr>
            </a:pPr>
            <a:r>
              <a:t>Listen to the teams roadblocks and pain points, then fix them.</a:t>
            </a:r>
          </a:p>
          <a:p>
            <a:pPr>
              <a:lnSpc>
                <a:spcPct val="150000"/>
              </a:lnSpc>
              <a:buClr>
                <a:srgbClr val="4CBC95"/>
              </a:buClr>
              <a:buFont typeface="Helvetica"/>
              <a:defRPr>
                <a:solidFill>
                  <a:srgbClr val="4CBC95"/>
                </a:solidFill>
                <a:latin typeface="+mj-lt"/>
                <a:ea typeface="+mj-ea"/>
                <a:cs typeface="+mj-cs"/>
                <a:sym typeface="Helvetica"/>
              </a:defRPr>
            </a:pPr>
            <a:r>
              <a:t>Ask for feedback, and take it.</a:t>
            </a:r>
          </a:p>
          <a:p>
            <a:pPr>
              <a:lnSpc>
                <a:spcPct val="150000"/>
              </a:lnSpc>
              <a:buClr>
                <a:srgbClr val="4CBC95"/>
              </a:buClr>
              <a:buFont typeface="Helvetica"/>
              <a:defRPr>
                <a:solidFill>
                  <a:srgbClr val="4CBC95"/>
                </a:solidFill>
                <a:latin typeface="+mj-lt"/>
                <a:ea typeface="+mj-ea"/>
                <a:cs typeface="+mj-cs"/>
                <a:sym typeface="Helvetica"/>
              </a:defRPr>
            </a:pPr>
            <a:r>
              <a:t>Do 1-1s or office hours to connect with the team.</a:t>
            </a:r>
          </a:p>
          <a:p>
            <a:pPr>
              <a:lnSpc>
                <a:spcPct val="150000"/>
              </a:lnSpc>
              <a:buClr>
                <a:srgbClr val="4CBC95"/>
              </a:buClr>
              <a:buFont typeface="Helvetica"/>
              <a:defRPr>
                <a:solidFill>
                  <a:srgbClr val="4CBC95"/>
                </a:solidFill>
                <a:latin typeface="+mj-lt"/>
                <a:ea typeface="+mj-ea"/>
                <a:cs typeface="+mj-cs"/>
                <a:sym typeface="Helvetica"/>
              </a:defRPr>
            </a:pPr>
            <a:r>
              <a:t>Learn and teach.</a:t>
            </a:r>
          </a:p>
          <a:p>
            <a:pPr>
              <a:lnSpc>
                <a:spcPct val="150000"/>
              </a:lnSpc>
              <a:buClr>
                <a:srgbClr val="4CBC95"/>
              </a:buClr>
              <a:buFont typeface="Helvetica"/>
              <a:defRPr>
                <a:solidFill>
                  <a:srgbClr val="4CBC95"/>
                </a:solidFill>
                <a:latin typeface="+mj-lt"/>
                <a:ea typeface="+mj-ea"/>
                <a:cs typeface="+mj-cs"/>
                <a:sym typeface="Helvetica"/>
              </a:defRPr>
            </a:pPr>
            <a:r>
              <a:t>Give away control freely to the team.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8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8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8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5"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7"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88"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A message to programmers…</a:t>
            </a:r>
          </a:p>
        </p:txBody>
      </p:sp>
      <p:sp>
        <p:nvSpPr>
          <p:cNvPr id="189" name="Shape 63"/>
          <p:cNvSpPr txBox="1"/>
          <p:nvPr>
            <p:ph type="body" idx="1"/>
          </p:nvPr>
        </p:nvSpPr>
        <p:spPr>
          <a:xfrm>
            <a:off x="954675" y="1152475"/>
            <a:ext cx="7877400" cy="3416400"/>
          </a:xfrm>
          <a:prstGeom prst="rect">
            <a:avLst/>
          </a:prstGeom>
        </p:spPr>
        <p:txBody>
          <a:bodyPr/>
          <a:lstStyle/>
          <a:p>
            <a:pPr>
              <a:lnSpc>
                <a:spcPct val="150000"/>
              </a:lnSpc>
              <a:buClr>
                <a:srgbClr val="4CBC95"/>
              </a:buClr>
              <a:buFont typeface="Helvetica"/>
              <a:defRPr>
                <a:solidFill>
                  <a:srgbClr val="4CBC95"/>
                </a:solidFill>
                <a:latin typeface="+mj-lt"/>
                <a:ea typeface="+mj-ea"/>
                <a:cs typeface="+mj-cs"/>
                <a:sym typeface="Helvetica"/>
              </a:defRPr>
            </a:pPr>
            <a:r>
              <a:t>Change your organization from the inside out.</a:t>
            </a:r>
          </a:p>
          <a:p>
            <a:pPr>
              <a:lnSpc>
                <a:spcPct val="150000"/>
              </a:lnSpc>
              <a:buClr>
                <a:srgbClr val="4CBC95"/>
              </a:buClr>
              <a:buFont typeface="Helvetica"/>
              <a:defRPr>
                <a:solidFill>
                  <a:srgbClr val="4CBC95"/>
                </a:solidFill>
                <a:latin typeface="+mj-lt"/>
                <a:ea typeface="+mj-ea"/>
                <a:cs typeface="+mj-cs"/>
                <a:sym typeface="Helvetica"/>
              </a:defRPr>
            </a:pPr>
            <a:r>
              <a:t>Don’t put up with sub par best practices, it’s exhausting.</a:t>
            </a:r>
          </a:p>
          <a:p>
            <a:pPr>
              <a:lnSpc>
                <a:spcPct val="150000"/>
              </a:lnSpc>
              <a:buClr>
                <a:srgbClr val="4CBC95"/>
              </a:buClr>
              <a:buFont typeface="Helvetica"/>
              <a:defRPr>
                <a:solidFill>
                  <a:srgbClr val="4CBC95"/>
                </a:solidFill>
                <a:latin typeface="+mj-lt"/>
                <a:ea typeface="+mj-ea"/>
                <a:cs typeface="+mj-cs"/>
                <a:sym typeface="Helvetica"/>
              </a:defRPr>
            </a:pPr>
            <a:r>
              <a:t>Make the switch to a culture of learning and improving.</a:t>
            </a:r>
          </a:p>
          <a:p>
            <a:pPr>
              <a:lnSpc>
                <a:spcPct val="150000"/>
              </a:lnSpc>
              <a:buClr>
                <a:srgbClr val="4CBC95"/>
              </a:buClr>
              <a:buFont typeface="Helvetica"/>
              <a:defRPr>
                <a:solidFill>
                  <a:srgbClr val="4CBC95"/>
                </a:solidFill>
                <a:latin typeface="+mj-lt"/>
                <a:ea typeface="+mj-ea"/>
                <a:cs typeface="+mj-cs"/>
                <a:sym typeface="Helvetica"/>
              </a:defRPr>
            </a:pPr>
            <a:r>
              <a:t>Make change the norm.</a:t>
            </a:r>
          </a:p>
          <a:p>
            <a:pPr>
              <a:lnSpc>
                <a:spcPct val="150000"/>
              </a:lnSpc>
              <a:buClr>
                <a:srgbClr val="4CBC95"/>
              </a:buClr>
              <a:buFont typeface="Helvetica"/>
              <a:defRPr>
                <a:solidFill>
                  <a:srgbClr val="4CBC95"/>
                </a:solidFill>
                <a:latin typeface="+mj-lt"/>
                <a:ea typeface="+mj-ea"/>
                <a:cs typeface="+mj-cs"/>
                <a:sym typeface="Helvetica"/>
              </a:defRPr>
            </a:pPr>
            <a:r>
              <a:t>We are artists and craftspeople. Remember why you love it.</a:t>
            </a:r>
          </a:p>
          <a:p>
            <a:pPr>
              <a:lnSpc>
                <a:spcPct val="150000"/>
              </a:lnSpc>
              <a:buClr>
                <a:srgbClr val="4CBC95"/>
              </a:buClr>
              <a:buFont typeface="Helvetica"/>
              <a:defRPr>
                <a:solidFill>
                  <a:srgbClr val="4CBC95"/>
                </a:solidFill>
                <a:latin typeface="+mj-lt"/>
                <a:ea typeface="+mj-ea"/>
                <a:cs typeface="+mj-cs"/>
                <a:sym typeface="Helvetica"/>
              </a:defRPr>
            </a:pPr>
            <a:r>
              <a:t>Be humble.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8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9"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92" name="Shape 62"/>
          <p:cNvSpPr txBox="1"/>
          <p:nvPr>
            <p:ph type="title"/>
          </p:nvPr>
        </p:nvSpPr>
        <p:spPr>
          <a:xfrm>
            <a:off x="487075" y="445025"/>
            <a:ext cx="8345100" cy="572701"/>
          </a:xfrm>
          <a:prstGeom prst="rect">
            <a:avLst/>
          </a:prstGeom>
        </p:spPr>
        <p:txBody>
          <a:bodyPr/>
          <a:lstStyle/>
          <a:p>
            <a:pPr lvl="1" defTabSz="768095">
              <a:defRPr b="1" sz="2520">
                <a:solidFill>
                  <a:srgbClr val="2B3B7C"/>
                </a:solidFill>
                <a:latin typeface="+mj-lt"/>
                <a:ea typeface="+mj-ea"/>
                <a:cs typeface="+mj-cs"/>
                <a:sym typeface="Helvetica"/>
              </a:defRPr>
            </a:pPr>
            <a:r>
              <a:t>Thank You / Q&amp;A</a:t>
            </a:r>
          </a:p>
        </p:txBody>
      </p:sp>
      <p:sp>
        <p:nvSpPr>
          <p:cNvPr id="193" name="Shape 63"/>
          <p:cNvSpPr txBox="1"/>
          <p:nvPr>
            <p:ph type="body" idx="1"/>
          </p:nvPr>
        </p:nvSpPr>
        <p:spPr>
          <a:xfrm>
            <a:off x="954675" y="1152475"/>
            <a:ext cx="7877400" cy="3416400"/>
          </a:xfrm>
          <a:prstGeom prst="rect">
            <a:avLst/>
          </a:prstGeom>
        </p:spPr>
        <p:txBody>
          <a:bodyPr/>
          <a:lstStyle/>
          <a:p>
            <a:pPr marL="173254" indent="-173254" defTabSz="877823">
              <a:lnSpc>
                <a:spcPct val="150000"/>
              </a:lnSpc>
              <a:buClrTx/>
              <a:buSzPct val="100000"/>
              <a:buFontTx/>
              <a:buChar char="•"/>
              <a:defRPr sz="1727">
                <a:solidFill>
                  <a:srgbClr val="4CBC95"/>
                </a:solidFill>
                <a:latin typeface="+mj-lt"/>
                <a:ea typeface="+mj-ea"/>
                <a:cs typeface="+mj-cs"/>
                <a:sym typeface="Helvetica"/>
              </a:defRPr>
            </a:pPr>
            <a:r>
              <a:t>Code Connect</a:t>
            </a:r>
          </a:p>
          <a:p>
            <a:pPr marL="173254" indent="-173254" defTabSz="877823">
              <a:lnSpc>
                <a:spcPct val="150000"/>
              </a:lnSpc>
              <a:buClrTx/>
              <a:buSzPct val="100000"/>
              <a:buFontTx/>
              <a:buChar char="•"/>
              <a:defRPr sz="1727">
                <a:solidFill>
                  <a:srgbClr val="4CBC95"/>
                </a:solidFill>
                <a:latin typeface="+mj-lt"/>
                <a:ea typeface="+mj-ea"/>
                <a:cs typeface="+mj-cs"/>
                <a:sym typeface="Helvetica"/>
              </a:defRPr>
            </a:pPr>
            <a:r>
              <a:t>Start Bismarck</a:t>
            </a:r>
          </a:p>
          <a:p>
            <a:pPr marL="173254" indent="-173254" defTabSz="877823">
              <a:lnSpc>
                <a:spcPct val="150000"/>
              </a:lnSpc>
              <a:buClrTx/>
              <a:buSzPct val="100000"/>
              <a:buFontTx/>
              <a:buChar char="•"/>
              <a:defRPr sz="1727">
                <a:solidFill>
                  <a:srgbClr val="4CBC95"/>
                </a:solidFill>
                <a:latin typeface="+mj-lt"/>
                <a:ea typeface="+mj-ea"/>
                <a:cs typeface="+mj-cs"/>
                <a:sym typeface="Helvetica"/>
              </a:defRPr>
            </a:pPr>
            <a:r>
              <a:t>Jason Mosser &amp; Gustavo San Jose for peer reviewing this presentation.</a:t>
            </a:r>
          </a:p>
          <a:p>
            <a:pPr marL="173254" indent="-173254" defTabSz="877823">
              <a:lnSpc>
                <a:spcPct val="150000"/>
              </a:lnSpc>
              <a:buClrTx/>
              <a:buSzPct val="100000"/>
              <a:buFontTx/>
              <a:buChar char="•"/>
              <a:defRPr sz="1727">
                <a:solidFill>
                  <a:srgbClr val="4CBC95"/>
                </a:solidFill>
                <a:latin typeface="+mj-lt"/>
                <a:ea typeface="+mj-ea"/>
                <a:cs typeface="+mj-cs"/>
                <a:sym typeface="Helvetica"/>
              </a:defRPr>
            </a:pPr>
            <a:r>
              <a:t>All the CoSchedule engineers who work together daily to be more pragmatic.</a:t>
            </a:r>
          </a:p>
          <a:p>
            <a:pPr marL="0" indent="0" defTabSz="877823">
              <a:lnSpc>
                <a:spcPct val="150000"/>
              </a:lnSpc>
              <a:buClrTx/>
              <a:buSzTx/>
              <a:buFontTx/>
              <a:buNone/>
              <a:defRPr sz="1727">
                <a:solidFill>
                  <a:srgbClr val="4CBC95"/>
                </a:solidFill>
                <a:latin typeface="+mj-lt"/>
                <a:ea typeface="+mj-ea"/>
                <a:cs typeface="+mj-cs"/>
                <a:sym typeface="Helvetica"/>
              </a:defRPr>
            </a:pPr>
          </a:p>
          <a:p>
            <a:pPr marL="0" indent="0" defTabSz="877823">
              <a:lnSpc>
                <a:spcPct val="150000"/>
              </a:lnSpc>
              <a:buClrTx/>
              <a:buSzTx/>
              <a:buFontTx/>
              <a:buNone/>
              <a:defRPr sz="1727">
                <a:solidFill>
                  <a:srgbClr val="4CBC95"/>
                </a:solidFill>
                <a:latin typeface="+mj-lt"/>
                <a:ea typeface="+mj-ea"/>
                <a:cs typeface="+mj-cs"/>
                <a:sym typeface="Helvetica"/>
              </a:defRPr>
            </a:pPr>
            <a:r>
              <a:t>Followup / Questions?</a:t>
            </a:r>
          </a:p>
          <a:p>
            <a:pPr marL="0" indent="0" defTabSz="877823">
              <a:lnSpc>
                <a:spcPct val="150000"/>
              </a:lnSpc>
              <a:buClrTx/>
              <a:buSzTx/>
              <a:buFontTx/>
              <a:buNone/>
              <a:defRPr sz="1727">
                <a:solidFill>
                  <a:srgbClr val="4CBC95"/>
                </a:solidFill>
                <a:latin typeface="+mj-lt"/>
                <a:ea typeface="+mj-ea"/>
                <a:cs typeface="+mj-cs"/>
                <a:sym typeface="Helvetica"/>
              </a:defRPr>
            </a:pPr>
            <a:r>
              <a:rPr u="sng">
                <a:solidFill>
                  <a:schemeClr val="accent5"/>
                </a:solidFill>
                <a:uFill>
                  <a:solidFill>
                    <a:schemeClr val="accent5"/>
                  </a:solidFill>
                </a:uFill>
                <a:hlinkClick r:id="rId3" invalidUrl="" action="" tgtFrame="" tooltip="" history="1" highlightClick="0" endSnd="0"/>
              </a:rPr>
              <a:t>justin.walsh@coschedule.com</a:t>
            </a:r>
          </a:p>
          <a:p>
            <a:pPr marL="0" indent="0" defTabSz="877823">
              <a:lnSpc>
                <a:spcPct val="150000"/>
              </a:lnSpc>
              <a:buClrTx/>
              <a:buSzTx/>
              <a:buFontTx/>
              <a:buNone/>
              <a:defRPr sz="1727">
                <a:solidFill>
                  <a:srgbClr val="4CBC95"/>
                </a:solidFill>
                <a:latin typeface="+mj-lt"/>
                <a:ea typeface="+mj-ea"/>
                <a:cs typeface="+mj-cs"/>
                <a:sym typeface="Helvetica"/>
              </a:defRPr>
            </a:pPr>
            <a:r>
              <a:t>@justin_walsh</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3" name="cos-logo-high-res.png" descr="cos-logo-high-res.png"/>
          <p:cNvPicPr>
            <a:picLocks noChangeAspect="1"/>
          </p:cNvPicPr>
          <p:nvPr/>
        </p:nvPicPr>
        <p:blipFill>
          <a:blip r:embed="rId2">
            <a:extLst/>
          </a:blip>
          <a:stretch>
            <a:fillRect/>
          </a:stretch>
        </p:blipFill>
        <p:spPr>
          <a:xfrm>
            <a:off x="470272" y="1792680"/>
            <a:ext cx="8203456" cy="155814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5" name="Shape 64" descr="Shape 64"/>
          <p:cNvPicPr>
            <a:picLocks noChangeAspect="1"/>
          </p:cNvPicPr>
          <p:nvPr/>
        </p:nvPicPr>
        <p:blipFill>
          <a:blip r:embed="rId2">
            <a:extLst/>
          </a:blip>
          <a:stretch>
            <a:fillRect/>
          </a:stretch>
        </p:blipFill>
        <p:spPr>
          <a:xfrm>
            <a:off x="0" y="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lumOff val="-2588"/>
          </a:schemeClr>
        </a:solidFill>
      </p:bgPr>
    </p:bg>
    <p:spTree>
      <p:nvGrpSpPr>
        <p:cNvPr id="1" name=""/>
        <p:cNvGrpSpPr/>
        <p:nvPr/>
      </p:nvGrpSpPr>
      <p:grpSpPr>
        <a:xfrm>
          <a:off x="0" y="0"/>
          <a:ext cx="0" cy="0"/>
          <a:chOff x="0" y="0"/>
          <a:chExt cx="0" cy="0"/>
        </a:xfrm>
      </p:grpSpPr>
      <p:pic>
        <p:nvPicPr>
          <p:cNvPr id="117" name="Shape 69" descr="Shape 69"/>
          <p:cNvPicPr>
            <a:picLocks noChangeAspect="1"/>
          </p:cNvPicPr>
          <p:nvPr/>
        </p:nvPicPr>
        <p:blipFill>
          <a:blip r:embed="rId2">
            <a:extLst/>
          </a:blip>
          <a:stretch>
            <a:fillRect/>
          </a:stretch>
        </p:blipFill>
        <p:spPr>
          <a:xfrm>
            <a:off x="1143000" y="0"/>
            <a:ext cx="6858000" cy="51435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54"/>
          <p:cNvSpPr txBox="1"/>
          <p:nvPr>
            <p:ph type="ctrTitle"/>
          </p:nvPr>
        </p:nvSpPr>
        <p:spPr>
          <a:xfrm>
            <a:off x="311707" y="744575"/>
            <a:ext cx="8520602" cy="2052599"/>
          </a:xfrm>
          <a:prstGeom prst="rect">
            <a:avLst/>
          </a:prstGeom>
        </p:spPr>
        <p:txBody>
          <a:bodyPr/>
          <a:lstStyle/>
          <a:p>
            <a:pPr/>
          </a:p>
        </p:txBody>
      </p:sp>
      <p:sp>
        <p:nvSpPr>
          <p:cNvPr id="120" name="Shape 55"/>
          <p:cNvSpPr txBox="1"/>
          <p:nvPr>
            <p:ph type="subTitle" sz="quarter" idx="1"/>
          </p:nvPr>
        </p:nvSpPr>
        <p:spPr>
          <a:xfrm>
            <a:off x="311699" y="2834125"/>
            <a:ext cx="8520602" cy="792601"/>
          </a:xfrm>
          <a:prstGeom prst="rect">
            <a:avLst/>
          </a:prstGeom>
        </p:spPr>
        <p:txBody>
          <a:bodyPr/>
          <a:lstStyle/>
          <a:p>
            <a:pPr marL="0" indent="0"/>
          </a:p>
        </p:txBody>
      </p:sp>
      <p:pic>
        <p:nvPicPr>
          <p:cNvPr id="121" name="Shape 56" descr="Shape 56"/>
          <p:cNvPicPr>
            <a:picLocks noChangeAspect="1"/>
          </p:cNvPicPr>
          <p:nvPr/>
        </p:nvPicPr>
        <p:blipFill>
          <a:blip r:embed="rId2">
            <a:extLst/>
          </a:blip>
          <a:stretch>
            <a:fillRect/>
          </a:stretch>
        </p:blipFill>
        <p:spPr>
          <a:xfrm>
            <a:off x="0" y="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3"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24" name="Shape 62"/>
          <p:cNvSpPr txBox="1"/>
          <p:nvPr>
            <p:ph type="title"/>
          </p:nvPr>
        </p:nvSpPr>
        <p:spPr>
          <a:xfrm>
            <a:off x="487075" y="445025"/>
            <a:ext cx="8345100" cy="572701"/>
          </a:xfrm>
          <a:prstGeom prst="rect">
            <a:avLst/>
          </a:prstGeom>
        </p:spPr>
        <p:txBody>
          <a:bodyPr/>
          <a:lstStyle/>
          <a:p>
            <a:pPr defTabSz="768095">
              <a:defRPr b="1" sz="2520">
                <a:solidFill>
                  <a:srgbClr val="2B3B7C"/>
                </a:solidFill>
                <a:latin typeface="+mj-lt"/>
                <a:ea typeface="+mj-ea"/>
                <a:cs typeface="+mj-cs"/>
                <a:sym typeface="Helvetica"/>
              </a:defRPr>
            </a:pPr>
            <a:r>
              <a:t>Pragmatic </a:t>
            </a:r>
            <a:r>
              <a:rPr sz="1175"/>
              <a:t>(adjective)</a:t>
            </a:r>
          </a:p>
        </p:txBody>
      </p:sp>
      <p:sp>
        <p:nvSpPr>
          <p:cNvPr id="125" name="Shape 63"/>
          <p:cNvSpPr txBox="1"/>
          <p:nvPr>
            <p:ph type="body" idx="1"/>
          </p:nvPr>
        </p:nvSpPr>
        <p:spPr>
          <a:xfrm>
            <a:off x="954675" y="1152475"/>
            <a:ext cx="7877400" cy="3416400"/>
          </a:xfrm>
          <a:prstGeom prst="rect">
            <a:avLst/>
          </a:prstGeom>
        </p:spPr>
        <p:txBody>
          <a:bodyPr/>
          <a:lstStyle/>
          <a:p>
            <a:pPr>
              <a:lnSpc>
                <a:spcPct val="150000"/>
              </a:lnSpc>
              <a:buClr>
                <a:srgbClr val="4CBC95"/>
              </a:buClr>
              <a:buFont typeface="Helvetica"/>
              <a:defRPr>
                <a:solidFill>
                  <a:srgbClr val="4CBC95"/>
                </a:solidFill>
                <a:latin typeface="+mj-lt"/>
                <a:ea typeface="+mj-ea"/>
                <a:cs typeface="+mj-cs"/>
                <a:sym typeface="Helvetica"/>
              </a:defRPr>
            </a:pPr>
            <a:r>
              <a:t>relating to a practical point</a:t>
            </a:r>
          </a:p>
          <a:p>
            <a:pPr>
              <a:lnSpc>
                <a:spcPct val="150000"/>
              </a:lnSpc>
              <a:buClr>
                <a:srgbClr val="4CBC95"/>
              </a:buClr>
              <a:buFont typeface="Helvetica"/>
              <a:defRPr>
                <a:solidFill>
                  <a:srgbClr val="4CBC95"/>
                </a:solidFill>
                <a:latin typeface="+mj-lt"/>
                <a:ea typeface="+mj-ea"/>
                <a:cs typeface="+mj-cs"/>
                <a:sym typeface="Helvetica"/>
              </a:defRPr>
            </a:pPr>
            <a:r>
              <a:t>p</a:t>
            </a:r>
            <a:r>
              <a:t>hilosophy</a:t>
            </a:r>
          </a:p>
          <a:p>
            <a:pPr>
              <a:lnSpc>
                <a:spcPct val="150000"/>
              </a:lnSpc>
              <a:buClr>
                <a:srgbClr val="4CBC95"/>
              </a:buClr>
              <a:buFont typeface="Helvetica"/>
              <a:defRPr>
                <a:solidFill>
                  <a:srgbClr val="4CBC95"/>
                </a:solidFill>
                <a:latin typeface="+mj-lt"/>
                <a:ea typeface="+mj-ea"/>
                <a:cs typeface="+mj-cs"/>
                <a:sym typeface="Helvetica"/>
              </a:defRPr>
            </a:pPr>
            <a:r>
              <a:t>practical considerations</a:t>
            </a:r>
          </a:p>
          <a:p>
            <a:pPr>
              <a:lnSpc>
                <a:spcPct val="150000"/>
              </a:lnSpc>
              <a:buClr>
                <a:srgbClr val="4CBC95"/>
              </a:buClr>
              <a:buFont typeface="Helvetica"/>
              <a:defRPr>
                <a:solidFill>
                  <a:srgbClr val="4CBC95"/>
                </a:solidFill>
                <a:latin typeface="+mj-lt"/>
                <a:ea typeface="+mj-ea"/>
                <a:cs typeface="+mj-cs"/>
                <a:sym typeface="Helvetica"/>
              </a:defRPr>
            </a:pPr>
            <a:r>
              <a:t>treating historical phenomena with special reference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7"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28"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My Definition</a:t>
            </a:r>
          </a:p>
        </p:txBody>
      </p:sp>
      <p:sp>
        <p:nvSpPr>
          <p:cNvPr id="129" name="Shape 63"/>
          <p:cNvSpPr txBox="1"/>
          <p:nvPr>
            <p:ph type="body" idx="1"/>
          </p:nvPr>
        </p:nvSpPr>
        <p:spPr>
          <a:xfrm>
            <a:off x="954675" y="1152475"/>
            <a:ext cx="7877400" cy="3416400"/>
          </a:xfrm>
          <a:prstGeom prst="rect">
            <a:avLst/>
          </a:prstGeom>
        </p:spPr>
        <p:txBody>
          <a:bodyPr/>
          <a:lstStyle>
            <a:lvl1pPr marL="0" indent="0">
              <a:lnSpc>
                <a:spcPct val="150000"/>
              </a:lnSpc>
              <a:buClrTx/>
              <a:buSzTx/>
              <a:buFontTx/>
              <a:buNone/>
              <a:defRPr>
                <a:solidFill>
                  <a:srgbClr val="4CBC95"/>
                </a:solidFill>
                <a:latin typeface="+mj-lt"/>
                <a:ea typeface="+mj-ea"/>
                <a:cs typeface="+mj-cs"/>
                <a:sym typeface="Helvetica"/>
              </a:defRPr>
            </a:lvl1pPr>
          </a:lstStyle>
          <a:p>
            <a:pPr/>
            <a:r>
              <a:t>A pragmatic engineer is someone who uses past experiences to make smarter decisions each day. They pursue with passion finding the correct solution to a problem, while focusing on shipping. They use a bias towards shipping to learn faster. They use a healthy dose of common sense to inform decision making. They adapt quickly. They care more about solving the problem well, than being the one with the answer. The more they learn, the more humble they become.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9"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1" name="Shape 61" descr="Shape 6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32" name="Shape 62"/>
          <p:cNvSpPr txBox="1"/>
          <p:nvPr>
            <p:ph type="title"/>
          </p:nvPr>
        </p:nvSpPr>
        <p:spPr>
          <a:xfrm>
            <a:off x="487075" y="445025"/>
            <a:ext cx="8345100" cy="572701"/>
          </a:xfrm>
          <a:prstGeom prst="rect">
            <a:avLst/>
          </a:prstGeom>
        </p:spPr>
        <p:txBody>
          <a:bodyPr/>
          <a:lstStyle>
            <a:lvl1pPr defTabSz="768095">
              <a:defRPr b="1" sz="2520">
                <a:solidFill>
                  <a:srgbClr val="2B3B7C"/>
                </a:solidFill>
                <a:latin typeface="+mj-lt"/>
                <a:ea typeface="+mj-ea"/>
                <a:cs typeface="+mj-cs"/>
                <a:sym typeface="Helvetica"/>
              </a:defRPr>
            </a:lvl1pPr>
          </a:lstStyle>
          <a:p>
            <a:pPr/>
            <a:r>
              <a:t>Pragmatic Engineers value…</a:t>
            </a:r>
          </a:p>
        </p:txBody>
      </p:sp>
      <p:sp>
        <p:nvSpPr>
          <p:cNvPr id="133" name="Shape 63"/>
          <p:cNvSpPr txBox="1"/>
          <p:nvPr>
            <p:ph type="body" idx="1"/>
          </p:nvPr>
        </p:nvSpPr>
        <p:spPr>
          <a:xfrm>
            <a:off x="954675" y="1152475"/>
            <a:ext cx="7877400" cy="3416400"/>
          </a:xfrm>
          <a:prstGeom prst="rect">
            <a:avLst/>
          </a:prstGeom>
        </p:spPr>
        <p:txBody>
          <a:bodyPr/>
          <a:lstStyle/>
          <a:p>
            <a:pPr marL="0" indent="0">
              <a:lnSpc>
                <a:spcPct val="150000"/>
              </a:lnSpc>
              <a:buClrTx/>
              <a:buSzTx/>
              <a:buFontTx/>
              <a:buNone/>
              <a:defRPr b="1">
                <a:solidFill>
                  <a:srgbClr val="4CBC95"/>
                </a:solidFill>
                <a:latin typeface="+mj-lt"/>
                <a:ea typeface="+mj-ea"/>
                <a:cs typeface="+mj-cs"/>
                <a:sym typeface="Helvetica"/>
              </a:defRPr>
            </a:pPr>
            <a:br/>
            <a:r>
              <a:t>pragmatism </a:t>
            </a:r>
            <a:r>
              <a:rPr b="0"/>
              <a:t>and</a:t>
            </a:r>
            <a:r>
              <a:t> practical experience</a:t>
            </a:r>
            <a:br/>
          </a:p>
          <a:p>
            <a:pPr marL="0" indent="0">
              <a:lnSpc>
                <a:spcPct val="150000"/>
              </a:lnSpc>
              <a:buClrTx/>
              <a:buSzTx/>
              <a:buFontTx/>
              <a:buNone/>
              <a:defRPr>
                <a:solidFill>
                  <a:srgbClr val="4CBC95"/>
                </a:solidFill>
                <a:latin typeface="+mj-lt"/>
                <a:ea typeface="+mj-ea"/>
                <a:cs typeface="+mj-cs"/>
                <a:sym typeface="Helvetica"/>
              </a:defRPr>
            </a:pPr>
            <a:r>
              <a:t>over</a:t>
            </a:r>
            <a:br/>
          </a:p>
          <a:p>
            <a:pPr marL="0" indent="0">
              <a:lnSpc>
                <a:spcPct val="150000"/>
              </a:lnSpc>
              <a:buClrTx/>
              <a:buSzTx/>
              <a:buFontTx/>
              <a:buNone/>
              <a:defRPr b="1">
                <a:solidFill>
                  <a:srgbClr val="4CBC95"/>
                </a:solidFill>
                <a:latin typeface="+mj-lt"/>
                <a:ea typeface="+mj-ea"/>
                <a:cs typeface="+mj-cs"/>
                <a:sym typeface="Helvetica"/>
              </a:defRPr>
            </a:pPr>
            <a:r>
              <a:t>dogmatism </a:t>
            </a:r>
            <a:r>
              <a:rPr b="0"/>
              <a:t>and</a:t>
            </a:r>
            <a:r>
              <a:t> theory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3" grpId="1"/>
    </p:bld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